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y="5143500" cx="9144000"/>
  <p:notesSz cx="6858000" cy="9144000"/>
  <p:embeddedFontLst>
    <p:embeddedFont>
      <p:font typeface="Raleway"/>
      <p:regular r:id="rId92"/>
      <p:bold r:id="rId93"/>
      <p:italic r:id="rId94"/>
      <p:boldItalic r:id="rId95"/>
    </p:embeddedFont>
    <p:embeddedFont>
      <p:font typeface="Lat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boldItalic.fntdata"/><Relationship Id="rId94" Type="http://schemas.openxmlformats.org/officeDocument/2006/relationships/font" Target="fonts/Raleway-italic.fntdata"/><Relationship Id="rId97" Type="http://schemas.openxmlformats.org/officeDocument/2006/relationships/font" Target="fonts/Lato-bold.fntdata"/><Relationship Id="rId96" Type="http://schemas.openxmlformats.org/officeDocument/2006/relationships/font" Target="fonts/Lato-regular.fntdata"/><Relationship Id="rId11" Type="http://schemas.openxmlformats.org/officeDocument/2006/relationships/slide" Target="slides/slide6.xml"/><Relationship Id="rId99" Type="http://schemas.openxmlformats.org/officeDocument/2006/relationships/font" Target="fonts/Lato-boldItalic.fntdata"/><Relationship Id="rId10" Type="http://schemas.openxmlformats.org/officeDocument/2006/relationships/slide" Target="slides/slide5.xml"/><Relationship Id="rId98"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aleway-bold.fntdata"/><Relationship Id="rId92" Type="http://schemas.openxmlformats.org/officeDocument/2006/relationships/font" Target="fonts/Raleway-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f10c063a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f10c063a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f10c063a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f10c063a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f10c063a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f10c063a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10c063a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10c063a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10c063a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10c063a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f10c063a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f10c063a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10c063a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f10c063a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f10c063a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f10c063a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10c063a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10c063a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f10c063a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f10c063a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f10c063a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f10c063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f10c063a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f10c063a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f10c063a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f10c063a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f10c063a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f10c063a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f10c063a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f10c063a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10c063a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10c063a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f10c063a3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f10c063a3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f10c063a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f10c063a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f10c063a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f10c063a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f10c063a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f10c063a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f10c063a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f10c063a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f10c063a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f10c063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f10c063a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f10c063a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f10c063a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f10c063a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f10c063a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f10c063a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f10c063a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f10c063a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f10c063a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f10c063a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f10c063a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f10c063a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f10c063a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f10c063a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f10c063a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f10c063a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f10c063a3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f10c063a3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f10c063a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f10c063a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f10c063a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f10c063a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f10c063a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f10c063a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f10c063a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f10c063a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f10c063a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f10c063a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f10c063a3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f10c063a3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f10c063a3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f10c063a3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f10c063a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f10c063a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f10c063a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f10c063a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f10c063a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f10c063a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f10c063a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f10c063a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f10c063a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f10c063a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f10c063a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f10c063a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f10c063a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f10c063a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f10c063a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f10c063a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f10c063a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f10c063a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f10c063a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f10c063a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f10c063a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f10c063a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f10c063a3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f10c063a3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f10c063a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cf10c063a3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f10c063a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f10c063a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f10c063a3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f10c063a3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f10c063a3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f10c063a3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f10c063a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f10c063a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f10c063a3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f10c063a3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f10c063a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f10c063a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f10c063a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f10c063a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f10c063a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cf10c063a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f10c063a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f10c063a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f10c063a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f10c063a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f10c063a3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f10c063a3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f10c063a3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f10c063a3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f10c063a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f10c063a3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10c063a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10c063a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f10c063a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f10c063a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f10c063a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f10c063a3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f10c063a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f10c063a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f10c063a3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f10c063a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f10c063a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f10c063a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f10c063a3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f10c063a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f10c063a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f10c063a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f10c063a3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f10c063a3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f10c063a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f10c063a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cf10c063a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cf10c063a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f10c063a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f10c063a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f10c063a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f10c063a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f10c063a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f10c063a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f10c063a3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f10c063a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f10c063a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f10c063a3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f10c063a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f10c063a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f10c063a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f10c063a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f10c063a3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f10c063a3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f10c063a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f10c063a3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f10c063a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f10c063a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8.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7.png"/><Relationship Id="rId4" Type="http://schemas.openxmlformats.org/officeDocument/2006/relationships/image" Target="../media/image68.png"/><Relationship Id="rId5"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CISC 5352 Final Project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Debarshi Dutta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 type="body"/>
          </p:nvPr>
        </p:nvSpPr>
        <p:spPr>
          <a:xfrm>
            <a:off x="181525" y="1336525"/>
            <a:ext cx="1038300" cy="6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Normalized</a:t>
            </a:r>
            <a:br>
              <a:rPr lang="en"/>
            </a:br>
            <a:r>
              <a:rPr lang="en"/>
              <a:t>Data - 1</a:t>
            </a:r>
            <a:endParaRPr/>
          </a:p>
        </p:txBody>
      </p:sp>
      <p:pic>
        <p:nvPicPr>
          <p:cNvPr id="138" name="Google Shape;138;p22"/>
          <p:cNvPicPr preferRelativeResize="0"/>
          <p:nvPr/>
        </p:nvPicPr>
        <p:blipFill>
          <a:blip r:embed="rId3">
            <a:alphaModFix/>
          </a:blip>
          <a:stretch>
            <a:fillRect/>
          </a:stretch>
        </p:blipFill>
        <p:spPr>
          <a:xfrm>
            <a:off x="1219825" y="2097725"/>
            <a:ext cx="7567275" cy="256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367975" y="1491400"/>
            <a:ext cx="8408051" cy="166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52400" y="594275"/>
            <a:ext cx="8839200" cy="42310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4" name="Google Shape;154;p25"/>
          <p:cNvPicPr preferRelativeResize="0"/>
          <p:nvPr/>
        </p:nvPicPr>
        <p:blipFill>
          <a:blip r:embed="rId3">
            <a:alphaModFix/>
          </a:blip>
          <a:stretch>
            <a:fillRect/>
          </a:stretch>
        </p:blipFill>
        <p:spPr>
          <a:xfrm>
            <a:off x="336075" y="1318650"/>
            <a:ext cx="8673199" cy="959825"/>
          </a:xfrm>
          <a:prstGeom prst="rect">
            <a:avLst/>
          </a:prstGeom>
          <a:noFill/>
          <a:ln>
            <a:noFill/>
          </a:ln>
        </p:spPr>
      </p:pic>
      <p:sp>
        <p:nvSpPr>
          <p:cNvPr id="155" name="Google Shape;155;p25"/>
          <p:cNvSpPr txBox="1"/>
          <p:nvPr/>
        </p:nvSpPr>
        <p:spPr>
          <a:xfrm>
            <a:off x="424450" y="2510800"/>
            <a:ext cx="85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Convert the train_data into the 3-D LSTM format</a:t>
            </a:r>
            <a:endParaRPr>
              <a:latin typeface="Lato"/>
              <a:ea typeface="Lato"/>
              <a:cs typeface="Lato"/>
              <a:sym typeface="Lato"/>
            </a:endParaRPr>
          </a:p>
        </p:txBody>
      </p:sp>
      <p:pic>
        <p:nvPicPr>
          <p:cNvPr id="156" name="Google Shape;156;p25"/>
          <p:cNvPicPr preferRelativeResize="0"/>
          <p:nvPr/>
        </p:nvPicPr>
        <p:blipFill>
          <a:blip r:embed="rId4">
            <a:alphaModFix/>
          </a:blip>
          <a:stretch>
            <a:fillRect/>
          </a:stretch>
        </p:blipFill>
        <p:spPr>
          <a:xfrm>
            <a:off x="253075" y="2911000"/>
            <a:ext cx="8839199" cy="8945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75950" y="1336325"/>
            <a:ext cx="1551000" cy="50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1300">
                <a:solidFill>
                  <a:srgbClr val="000000"/>
                </a:solidFill>
                <a:latin typeface="Arial"/>
                <a:ea typeface="Arial"/>
                <a:cs typeface="Arial"/>
                <a:sym typeface="Arial"/>
              </a:rPr>
              <a:t>Creating the model</a:t>
            </a:r>
            <a:endParaRPr sz="1300">
              <a:latin typeface="Lato"/>
              <a:ea typeface="Lato"/>
              <a:cs typeface="Lato"/>
              <a:sym typeface="Lato"/>
            </a:endParaRPr>
          </a:p>
        </p:txBody>
      </p:sp>
      <p:pic>
        <p:nvPicPr>
          <p:cNvPr id="162" name="Google Shape;162;p26"/>
          <p:cNvPicPr preferRelativeResize="0"/>
          <p:nvPr/>
        </p:nvPicPr>
        <p:blipFill>
          <a:blip r:embed="rId3">
            <a:alphaModFix/>
          </a:blip>
          <a:stretch>
            <a:fillRect/>
          </a:stretch>
        </p:blipFill>
        <p:spPr>
          <a:xfrm>
            <a:off x="1926950" y="1336325"/>
            <a:ext cx="6836951" cy="2394050"/>
          </a:xfrm>
          <a:prstGeom prst="rect">
            <a:avLst/>
          </a:prstGeom>
          <a:noFill/>
          <a:ln>
            <a:noFill/>
          </a:ln>
        </p:spPr>
      </p:pic>
      <p:sp>
        <p:nvSpPr>
          <p:cNvPr id="163" name="Google Shape;163;p26"/>
          <p:cNvSpPr txBox="1"/>
          <p:nvPr/>
        </p:nvSpPr>
        <p:spPr>
          <a:xfrm>
            <a:off x="375950" y="4348125"/>
            <a:ext cx="172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M</a:t>
            </a:r>
            <a:r>
              <a:rPr lang="en" sz="1300"/>
              <a:t>odel Compilation</a:t>
            </a:r>
            <a:endParaRPr/>
          </a:p>
        </p:txBody>
      </p:sp>
      <p:pic>
        <p:nvPicPr>
          <p:cNvPr id="164" name="Google Shape;164;p26"/>
          <p:cNvPicPr preferRelativeResize="0"/>
          <p:nvPr/>
        </p:nvPicPr>
        <p:blipFill>
          <a:blip r:embed="rId4">
            <a:alphaModFix/>
          </a:blip>
          <a:stretch>
            <a:fillRect/>
          </a:stretch>
        </p:blipFill>
        <p:spPr>
          <a:xfrm>
            <a:off x="2103650" y="4293075"/>
            <a:ext cx="8839200" cy="4949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152400" y="841750"/>
            <a:ext cx="8839202" cy="437233"/>
          </a:xfrm>
          <a:prstGeom prst="rect">
            <a:avLst/>
          </a:prstGeom>
          <a:noFill/>
          <a:ln>
            <a:noFill/>
          </a:ln>
        </p:spPr>
      </p:pic>
      <p:pic>
        <p:nvPicPr>
          <p:cNvPr id="170" name="Google Shape;170;p27"/>
          <p:cNvPicPr preferRelativeResize="0"/>
          <p:nvPr/>
        </p:nvPicPr>
        <p:blipFill>
          <a:blip r:embed="rId4">
            <a:alphaModFix/>
          </a:blip>
          <a:stretch>
            <a:fillRect/>
          </a:stretch>
        </p:blipFill>
        <p:spPr>
          <a:xfrm>
            <a:off x="152400" y="1379575"/>
            <a:ext cx="3593350" cy="3646875"/>
          </a:xfrm>
          <a:prstGeom prst="rect">
            <a:avLst/>
          </a:prstGeom>
          <a:noFill/>
          <a:ln>
            <a:noFill/>
          </a:ln>
        </p:spPr>
      </p:pic>
      <p:pic>
        <p:nvPicPr>
          <p:cNvPr id="171" name="Google Shape;171;p27"/>
          <p:cNvPicPr preferRelativeResize="0"/>
          <p:nvPr/>
        </p:nvPicPr>
        <p:blipFill>
          <a:blip r:embed="rId5">
            <a:alphaModFix/>
          </a:blip>
          <a:stretch>
            <a:fillRect/>
          </a:stretch>
        </p:blipFill>
        <p:spPr>
          <a:xfrm>
            <a:off x="3943267" y="1590433"/>
            <a:ext cx="4882929" cy="30648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152400" y="824075"/>
            <a:ext cx="8839201" cy="40285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idx="1" type="body"/>
          </p:nvPr>
        </p:nvSpPr>
        <p:spPr>
          <a:xfrm>
            <a:off x="287575" y="1318850"/>
            <a:ext cx="1038300" cy="39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Data - 2</a:t>
            </a:r>
            <a:endParaRPr/>
          </a:p>
        </p:txBody>
      </p:sp>
      <p:pic>
        <p:nvPicPr>
          <p:cNvPr id="182" name="Google Shape;182;p29"/>
          <p:cNvPicPr preferRelativeResize="0"/>
          <p:nvPr/>
        </p:nvPicPr>
        <p:blipFill>
          <a:blip r:embed="rId3">
            <a:alphaModFix/>
          </a:blip>
          <a:stretch>
            <a:fillRect/>
          </a:stretch>
        </p:blipFill>
        <p:spPr>
          <a:xfrm>
            <a:off x="1325875" y="1318850"/>
            <a:ext cx="7513327" cy="3364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body"/>
          </p:nvPr>
        </p:nvSpPr>
        <p:spPr>
          <a:xfrm>
            <a:off x="181525" y="1336525"/>
            <a:ext cx="1179600" cy="57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Normalized And Cleaned</a:t>
            </a:r>
            <a:br>
              <a:rPr lang="en"/>
            </a:br>
            <a:r>
              <a:rPr lang="en"/>
              <a:t>Data - 2</a:t>
            </a:r>
            <a:endParaRPr/>
          </a:p>
        </p:txBody>
      </p:sp>
      <p:pic>
        <p:nvPicPr>
          <p:cNvPr id="188" name="Google Shape;188;p30"/>
          <p:cNvPicPr preferRelativeResize="0"/>
          <p:nvPr/>
        </p:nvPicPr>
        <p:blipFill>
          <a:blip r:embed="rId3">
            <a:alphaModFix/>
          </a:blip>
          <a:stretch>
            <a:fillRect/>
          </a:stretch>
        </p:blipFill>
        <p:spPr>
          <a:xfrm>
            <a:off x="1248500" y="1177575"/>
            <a:ext cx="7513328" cy="3333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nvSpPr>
        <p:spPr>
          <a:xfrm>
            <a:off x="371425" y="495800"/>
            <a:ext cx="7338900" cy="8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94" name="Google Shape;194;p31"/>
          <p:cNvPicPr preferRelativeResize="0"/>
          <p:nvPr/>
        </p:nvPicPr>
        <p:blipFill>
          <a:blip r:embed="rId3">
            <a:alphaModFix/>
          </a:blip>
          <a:stretch>
            <a:fillRect/>
          </a:stretch>
        </p:blipFill>
        <p:spPr>
          <a:xfrm>
            <a:off x="152400" y="1504400"/>
            <a:ext cx="8839199" cy="9651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 Risk worthiness evaluation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Two credit risk datasets: credit_risk_small_data_0.02.csv and credit_sim_data.csv both are imbalanced data. Why the former one fails almost all machine learning methods, but the latter has a very good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2"/>
          <p:cNvPicPr preferRelativeResize="0"/>
          <p:nvPr/>
        </p:nvPicPr>
        <p:blipFill>
          <a:blip r:embed="rId3">
            <a:alphaModFix/>
          </a:blip>
          <a:stretch>
            <a:fillRect/>
          </a:stretch>
        </p:blipFill>
        <p:spPr>
          <a:xfrm>
            <a:off x="152400" y="1376563"/>
            <a:ext cx="8839199" cy="1435928"/>
          </a:xfrm>
          <a:prstGeom prst="rect">
            <a:avLst/>
          </a:prstGeom>
          <a:noFill/>
          <a:ln>
            <a:noFill/>
          </a:ln>
        </p:spPr>
      </p:pic>
      <p:pic>
        <p:nvPicPr>
          <p:cNvPr id="200" name="Google Shape;200;p32"/>
          <p:cNvPicPr preferRelativeResize="0"/>
          <p:nvPr/>
        </p:nvPicPr>
        <p:blipFill>
          <a:blip r:embed="rId4">
            <a:alphaModFix/>
          </a:blip>
          <a:stretch>
            <a:fillRect/>
          </a:stretch>
        </p:blipFill>
        <p:spPr>
          <a:xfrm>
            <a:off x="152400" y="3349178"/>
            <a:ext cx="8839199" cy="835663"/>
          </a:xfrm>
          <a:prstGeom prst="rect">
            <a:avLst/>
          </a:prstGeom>
          <a:noFill/>
          <a:ln>
            <a:noFill/>
          </a:ln>
        </p:spPr>
      </p:pic>
      <p:sp>
        <p:nvSpPr>
          <p:cNvPr id="201" name="Google Shape;201;p32"/>
          <p:cNvSpPr txBox="1"/>
          <p:nvPr>
            <p:ph idx="1" type="body"/>
          </p:nvPr>
        </p:nvSpPr>
        <p:spPr>
          <a:xfrm>
            <a:off x="152400" y="562525"/>
            <a:ext cx="1179600" cy="573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Training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152400" y="1336650"/>
            <a:ext cx="8839200" cy="28992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152400" y="871000"/>
            <a:ext cx="8839199" cy="34015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152400" y="983150"/>
            <a:ext cx="8839200" cy="34649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model performance</a:t>
            </a:r>
            <a:endParaRPr/>
          </a:p>
        </p:txBody>
      </p:sp>
      <p:pic>
        <p:nvPicPr>
          <p:cNvPr id="222" name="Google Shape;222;p36"/>
          <p:cNvPicPr preferRelativeResize="0"/>
          <p:nvPr/>
        </p:nvPicPr>
        <p:blipFill>
          <a:blip r:embed="rId3">
            <a:alphaModFix/>
          </a:blip>
          <a:stretch>
            <a:fillRect/>
          </a:stretch>
        </p:blipFill>
        <p:spPr>
          <a:xfrm>
            <a:off x="830975" y="1853850"/>
            <a:ext cx="7311651" cy="2897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model performance</a:t>
            </a:r>
            <a:endParaRPr/>
          </a:p>
        </p:txBody>
      </p:sp>
      <p:sp>
        <p:nvSpPr>
          <p:cNvPr id="228" name="Google Shape;228;p37"/>
          <p:cNvSpPr txBox="1"/>
          <p:nvPr>
            <p:ph idx="1" type="body"/>
          </p:nvPr>
        </p:nvSpPr>
        <p:spPr>
          <a:xfrm>
            <a:off x="729450" y="2078875"/>
            <a:ext cx="2222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1 performed poorly</a:t>
            </a:r>
            <a:endParaRPr/>
          </a:p>
          <a:p>
            <a:pPr indent="0" lvl="0" marL="0" rtl="0" algn="l">
              <a:spcBef>
                <a:spcPts val="1200"/>
              </a:spcBef>
              <a:spcAft>
                <a:spcPts val="1200"/>
              </a:spcAft>
              <a:buNone/>
            </a:pPr>
            <a:r>
              <a:t/>
            </a:r>
            <a:endParaRPr/>
          </a:p>
        </p:txBody>
      </p:sp>
      <p:pic>
        <p:nvPicPr>
          <p:cNvPr id="229" name="Google Shape;229;p37"/>
          <p:cNvPicPr preferRelativeResize="0"/>
          <p:nvPr/>
        </p:nvPicPr>
        <p:blipFill>
          <a:blip r:embed="rId3">
            <a:alphaModFix/>
          </a:blip>
          <a:stretch>
            <a:fillRect/>
          </a:stretch>
        </p:blipFill>
        <p:spPr>
          <a:xfrm>
            <a:off x="3068925" y="1853850"/>
            <a:ext cx="2781300" cy="971550"/>
          </a:xfrm>
          <a:prstGeom prst="rect">
            <a:avLst/>
          </a:prstGeom>
          <a:noFill/>
          <a:ln>
            <a:noFill/>
          </a:ln>
        </p:spPr>
      </p:pic>
      <p:sp>
        <p:nvSpPr>
          <p:cNvPr id="230" name="Google Shape;230;p37"/>
          <p:cNvSpPr txBox="1"/>
          <p:nvPr/>
        </p:nvSpPr>
        <p:spPr>
          <a:xfrm>
            <a:off x="729450" y="3482025"/>
            <a:ext cx="2339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accent1"/>
                </a:solidFill>
                <a:latin typeface="Lato"/>
                <a:ea typeface="Lato"/>
                <a:cs typeface="Lato"/>
                <a:sym typeface="Lato"/>
              </a:rPr>
              <a:t>Dataset 2 performed very well. </a:t>
            </a:r>
            <a:endParaRPr/>
          </a:p>
        </p:txBody>
      </p:sp>
      <p:pic>
        <p:nvPicPr>
          <p:cNvPr id="231" name="Google Shape;231;p37"/>
          <p:cNvPicPr preferRelativeResize="0"/>
          <p:nvPr/>
        </p:nvPicPr>
        <p:blipFill>
          <a:blip r:embed="rId4">
            <a:alphaModFix/>
          </a:blip>
          <a:stretch>
            <a:fillRect/>
          </a:stretch>
        </p:blipFill>
        <p:spPr>
          <a:xfrm>
            <a:off x="3116550" y="3561075"/>
            <a:ext cx="2686050" cy="108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idx="1" type="body"/>
          </p:nvPr>
        </p:nvSpPr>
        <p:spPr>
          <a:xfrm>
            <a:off x="707250" y="1379575"/>
            <a:ext cx="7710900" cy="29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Credit data in credit_risk_small_data_0.02.csv has good separations un- der t-SNE /UMAP (you may need to use minmax normalization)</a:t>
            </a:r>
            <a:endParaRPr/>
          </a:p>
          <a:p>
            <a:pPr indent="457200" lvl="0" marL="0" rtl="0" algn="l">
              <a:spcBef>
                <a:spcPts val="1200"/>
              </a:spcBef>
              <a:spcAft>
                <a:spcPts val="0"/>
              </a:spcAft>
              <a:buNone/>
            </a:pPr>
            <a:r>
              <a:rPr lang="en"/>
              <a:t>– Partition data as 80% training and 20% test.</a:t>
            </a:r>
            <a:endParaRPr/>
          </a:p>
          <a:p>
            <a:pPr indent="457200" lvl="0" marL="0" rtl="0" algn="l">
              <a:spcBef>
                <a:spcPts val="1200"/>
              </a:spcBef>
              <a:spcAft>
                <a:spcPts val="0"/>
              </a:spcAft>
              <a:buNone/>
            </a:pPr>
            <a:r>
              <a:rPr lang="en"/>
              <a:t>– Do t-SNE/UMAP for the training data.</a:t>
            </a:r>
            <a:endParaRPr/>
          </a:p>
          <a:p>
            <a:pPr indent="0" lvl="0" marL="457200" rtl="0" algn="l">
              <a:spcBef>
                <a:spcPts val="1200"/>
              </a:spcBef>
              <a:spcAft>
                <a:spcPts val="1200"/>
              </a:spcAft>
              <a:buNone/>
            </a:pPr>
            <a:r>
              <a:rPr lang="en"/>
              <a:t>– Project the test data to the t-SNE/UMAP subspaces so that can you do credit risk prediction in the subspace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idx="1" type="body"/>
          </p:nvPr>
        </p:nvSpPr>
        <p:spPr>
          <a:xfrm>
            <a:off x="729450" y="1326550"/>
            <a:ext cx="7737300" cy="301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Design a multilayer perceptron (MLP) with at least 2 hidden layers (DNN) to predict your test data ,and calculate at least six classifica- tion metrics including diagnostic index</a:t>
            </a:r>
            <a:endParaRPr b="1" sz="1500"/>
          </a:p>
          <a:p>
            <a:pPr indent="0" lvl="0" marL="457200" rtl="0" algn="l">
              <a:spcBef>
                <a:spcPts val="1200"/>
              </a:spcBef>
              <a:spcAft>
                <a:spcPts val="1200"/>
              </a:spcAft>
              <a:buNone/>
            </a:pPr>
            <a:r>
              <a:rPr lang="en"/>
              <a:t>1. Compare three training methods of MLP: adam, SGD and lbfgs.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nvSpPr>
        <p:spPr>
          <a:xfrm>
            <a:off x="141400" y="9191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Steps</a:t>
            </a:r>
            <a:endParaRPr b="1"/>
          </a:p>
        </p:txBody>
      </p:sp>
      <p:sp>
        <p:nvSpPr>
          <p:cNvPr id="247" name="Google Shape;247;p40"/>
          <p:cNvSpPr txBox="1"/>
          <p:nvPr/>
        </p:nvSpPr>
        <p:spPr>
          <a:xfrm>
            <a:off x="1325900" y="1232700"/>
            <a:ext cx="73353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Import the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Normalize the data - used MinMaxScaler</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Deal with the data imbalance- used SMOTE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Separate label from the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Split the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Compile the model</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Fit the model</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Predict the label</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Check the performance</a:t>
            </a:r>
            <a:endParaRPr sz="1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1"/>
          <p:cNvPicPr preferRelativeResize="0"/>
          <p:nvPr/>
        </p:nvPicPr>
        <p:blipFill>
          <a:blip r:embed="rId3">
            <a:alphaModFix/>
          </a:blip>
          <a:stretch>
            <a:fillRect/>
          </a:stretch>
        </p:blipFill>
        <p:spPr>
          <a:xfrm>
            <a:off x="152400" y="856950"/>
            <a:ext cx="8839200" cy="3429610"/>
          </a:xfrm>
          <a:prstGeom prst="rect">
            <a:avLst/>
          </a:prstGeom>
          <a:noFill/>
          <a:ln>
            <a:noFill/>
          </a:ln>
        </p:spPr>
      </p:pic>
      <p:sp>
        <p:nvSpPr>
          <p:cNvPr id="253" name="Google Shape;253;p41"/>
          <p:cNvSpPr txBox="1"/>
          <p:nvPr/>
        </p:nvSpPr>
        <p:spPr>
          <a:xfrm>
            <a:off x="-1290050" y="1026075"/>
            <a:ext cx="7338900" cy="8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4" name="Google Shape;254;p41"/>
          <p:cNvSpPr txBox="1"/>
          <p:nvPr/>
        </p:nvSpPr>
        <p:spPr>
          <a:xfrm>
            <a:off x="159075" y="4065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Dataset 1</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736950" y="1696125"/>
            <a:ext cx="7670100" cy="310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Dataset 1 is heavily </a:t>
            </a:r>
            <a:r>
              <a:rPr lang="en">
                <a:solidFill>
                  <a:srgbClr val="000000"/>
                </a:solidFill>
              </a:rPr>
              <a:t>imbalanced towards 0. Machine learning models are subject to a frequency bias in which they place more emphasis on learning from data observations which occur more commonly. Datasets that are inherently more difficult to learn from an amplification in the learning challenge when a class imbalance is introduced. Standard classification metrics do not adequately represent  model’s performance. Because</a:t>
            </a:r>
            <a:endParaRPr>
              <a:solidFill>
                <a:srgbClr val="000000"/>
              </a:solidFill>
            </a:endParaRPr>
          </a:p>
          <a:p>
            <a:pPr indent="0" lvl="0" marL="0" rtl="0" algn="l">
              <a:spcBef>
                <a:spcPts val="1200"/>
              </a:spcBef>
              <a:spcAft>
                <a:spcPts val="1200"/>
              </a:spcAft>
              <a:buNone/>
            </a:pPr>
            <a:r>
              <a:rPr lang="en">
                <a:solidFill>
                  <a:srgbClr val="000000"/>
                </a:solidFill>
              </a:rPr>
              <a:t>Because of this, any model trained On an Imbalanced data set such as this will produce inaccurate Results.  Since this data set is biased towards delinquency zero, there will also be a bias  in any model is built on this data.  When tested, the model will reflect the bias and provide a poor score for fitting.</a:t>
            </a:r>
            <a:endParaRPr>
              <a:solidFill>
                <a:srgbClr val="000000"/>
              </a:solidFill>
            </a:endParaRPr>
          </a:p>
        </p:txBody>
      </p:sp>
      <p:pic>
        <p:nvPicPr>
          <p:cNvPr id="99" name="Google Shape;99;p15"/>
          <p:cNvPicPr preferRelativeResize="0"/>
          <p:nvPr/>
        </p:nvPicPr>
        <p:blipFill>
          <a:blip r:embed="rId3">
            <a:alphaModFix/>
          </a:blip>
          <a:stretch>
            <a:fillRect/>
          </a:stretch>
        </p:blipFill>
        <p:spPr>
          <a:xfrm>
            <a:off x="1952475" y="3820225"/>
            <a:ext cx="5239049" cy="979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2"/>
          <p:cNvPicPr preferRelativeResize="0"/>
          <p:nvPr/>
        </p:nvPicPr>
        <p:blipFill>
          <a:blip r:embed="rId3">
            <a:alphaModFix/>
          </a:blip>
          <a:stretch>
            <a:fillRect/>
          </a:stretch>
        </p:blipFill>
        <p:spPr>
          <a:xfrm>
            <a:off x="152400" y="629625"/>
            <a:ext cx="8839204" cy="42651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3"/>
          <p:cNvPicPr preferRelativeResize="0"/>
          <p:nvPr/>
        </p:nvPicPr>
        <p:blipFill>
          <a:blip r:embed="rId3">
            <a:alphaModFix/>
          </a:blip>
          <a:stretch>
            <a:fillRect/>
          </a:stretch>
        </p:blipFill>
        <p:spPr>
          <a:xfrm>
            <a:off x="152400" y="1676400"/>
            <a:ext cx="8667750" cy="1790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4"/>
          <p:cNvPicPr preferRelativeResize="0"/>
          <p:nvPr/>
        </p:nvPicPr>
        <p:blipFill>
          <a:blip r:embed="rId3">
            <a:alphaModFix/>
          </a:blip>
          <a:stretch>
            <a:fillRect/>
          </a:stretch>
        </p:blipFill>
        <p:spPr>
          <a:xfrm>
            <a:off x="152400" y="453650"/>
            <a:ext cx="8839202" cy="42361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5"/>
          <p:cNvPicPr preferRelativeResize="0"/>
          <p:nvPr/>
        </p:nvPicPr>
        <p:blipFill>
          <a:blip r:embed="rId3">
            <a:alphaModFix/>
          </a:blip>
          <a:stretch>
            <a:fillRect/>
          </a:stretch>
        </p:blipFill>
        <p:spPr>
          <a:xfrm>
            <a:off x="735675" y="152400"/>
            <a:ext cx="6347632"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6"/>
          <p:cNvPicPr preferRelativeResize="0"/>
          <p:nvPr/>
        </p:nvPicPr>
        <p:blipFill>
          <a:blip r:embed="rId3">
            <a:alphaModFix/>
          </a:blip>
          <a:stretch>
            <a:fillRect/>
          </a:stretch>
        </p:blipFill>
        <p:spPr>
          <a:xfrm>
            <a:off x="1248275" y="152400"/>
            <a:ext cx="4140897" cy="48386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7"/>
          <p:cNvPicPr preferRelativeResize="0"/>
          <p:nvPr/>
        </p:nvPicPr>
        <p:blipFill>
          <a:blip r:embed="rId3">
            <a:alphaModFix/>
          </a:blip>
          <a:stretch>
            <a:fillRect/>
          </a:stretch>
        </p:blipFill>
        <p:spPr>
          <a:xfrm>
            <a:off x="112200" y="1126998"/>
            <a:ext cx="9144000" cy="28895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8"/>
          <p:cNvPicPr preferRelativeResize="0"/>
          <p:nvPr/>
        </p:nvPicPr>
        <p:blipFill>
          <a:blip r:embed="rId3">
            <a:alphaModFix/>
          </a:blip>
          <a:stretch>
            <a:fillRect/>
          </a:stretch>
        </p:blipFill>
        <p:spPr>
          <a:xfrm>
            <a:off x="152400" y="912425"/>
            <a:ext cx="8839202" cy="3911465"/>
          </a:xfrm>
          <a:prstGeom prst="rect">
            <a:avLst/>
          </a:prstGeom>
          <a:noFill/>
          <a:ln>
            <a:noFill/>
          </a:ln>
        </p:spPr>
      </p:pic>
      <p:sp>
        <p:nvSpPr>
          <p:cNvPr id="290" name="Google Shape;290;p48"/>
          <p:cNvSpPr txBox="1"/>
          <p:nvPr/>
        </p:nvSpPr>
        <p:spPr>
          <a:xfrm>
            <a:off x="159075" y="4065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Comparison-</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nvSpPr>
        <p:spPr>
          <a:xfrm>
            <a:off x="235275" y="4065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Dataset 2</a:t>
            </a:r>
            <a:endParaRPr b="1"/>
          </a:p>
        </p:txBody>
      </p:sp>
      <p:pic>
        <p:nvPicPr>
          <p:cNvPr id="296" name="Google Shape;296;p49"/>
          <p:cNvPicPr preferRelativeResize="0"/>
          <p:nvPr/>
        </p:nvPicPr>
        <p:blipFill>
          <a:blip r:embed="rId3">
            <a:alphaModFix/>
          </a:blip>
          <a:stretch>
            <a:fillRect/>
          </a:stretch>
        </p:blipFill>
        <p:spPr>
          <a:xfrm>
            <a:off x="152400" y="1100988"/>
            <a:ext cx="8839202" cy="2941522"/>
          </a:xfrm>
          <a:prstGeom prst="rect">
            <a:avLst/>
          </a:prstGeom>
          <a:noFill/>
          <a:ln>
            <a:noFill/>
          </a:ln>
        </p:spPr>
      </p:pic>
      <p:sp>
        <p:nvSpPr>
          <p:cNvPr id="297" name="Google Shape;297;p49"/>
          <p:cNvSpPr txBox="1"/>
          <p:nvPr/>
        </p:nvSpPr>
        <p:spPr>
          <a:xfrm>
            <a:off x="1396325" y="4065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Comparison</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nvSpPr>
        <p:spPr>
          <a:xfrm>
            <a:off x="424475" y="425100"/>
            <a:ext cx="6769500" cy="11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2. </a:t>
            </a:r>
            <a:r>
              <a:rPr lang="en" sz="1600"/>
              <a:t>Turn DNN by gridSearch using d-index and check its performance </a:t>
            </a:r>
            <a:br>
              <a:rPr lang="en" sz="1600"/>
            </a:br>
            <a:r>
              <a:rPr lang="en" sz="1700"/>
              <a:t> 						</a:t>
            </a:r>
            <a:endParaRPr sz="1700"/>
          </a:p>
          <a:p>
            <a:pPr indent="0" lvl="0" marL="0" rtl="0" algn="l">
              <a:lnSpc>
                <a:spcPct val="115000"/>
              </a:lnSpc>
              <a:spcBef>
                <a:spcPts val="0"/>
              </a:spcBef>
              <a:spcAft>
                <a:spcPts val="0"/>
              </a:spcAft>
              <a:buNone/>
            </a:pPr>
            <a:r>
              <a:rPr lang="en" sz="1700"/>
              <a:t>					 				</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rPr lang="en" sz="1700"/>
              <a:t>		</a:t>
            </a:r>
            <a:endParaRPr sz="1700"/>
          </a:p>
        </p:txBody>
      </p:sp>
      <p:sp>
        <p:nvSpPr>
          <p:cNvPr id="303" name="Google Shape;303;p50"/>
          <p:cNvSpPr txBox="1"/>
          <p:nvPr/>
        </p:nvSpPr>
        <p:spPr>
          <a:xfrm>
            <a:off x="-212100" y="98752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Model</a:t>
            </a:r>
            <a:endParaRPr/>
          </a:p>
        </p:txBody>
      </p:sp>
      <p:pic>
        <p:nvPicPr>
          <p:cNvPr id="304" name="Google Shape;304;p50"/>
          <p:cNvPicPr preferRelativeResize="0"/>
          <p:nvPr/>
        </p:nvPicPr>
        <p:blipFill>
          <a:blip r:embed="rId3">
            <a:alphaModFix/>
          </a:blip>
          <a:stretch>
            <a:fillRect/>
          </a:stretch>
        </p:blipFill>
        <p:spPr>
          <a:xfrm>
            <a:off x="1495725" y="987525"/>
            <a:ext cx="7061381" cy="3291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nvSpPr>
        <p:spPr>
          <a:xfrm>
            <a:off x="-212100" y="98752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Dataset 1</a:t>
            </a:r>
            <a:endParaRPr/>
          </a:p>
        </p:txBody>
      </p:sp>
      <p:pic>
        <p:nvPicPr>
          <p:cNvPr id="310" name="Google Shape;310;p51"/>
          <p:cNvPicPr preferRelativeResize="0"/>
          <p:nvPr/>
        </p:nvPicPr>
        <p:blipFill>
          <a:blip r:embed="rId3">
            <a:alphaModFix/>
          </a:blip>
          <a:stretch>
            <a:fillRect/>
          </a:stretch>
        </p:blipFill>
        <p:spPr>
          <a:xfrm>
            <a:off x="1195250" y="1151250"/>
            <a:ext cx="7681737" cy="345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1" type="body"/>
          </p:nvPr>
        </p:nvSpPr>
        <p:spPr>
          <a:xfrm>
            <a:off x="736950" y="1360300"/>
            <a:ext cx="7641300" cy="3395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solidFill>
                  <a:srgbClr val="000000"/>
                </a:solidFill>
              </a:rPr>
              <a:t>Dataset 2  is heavily imbalanced towards 1.  Because of this, any model trained on this </a:t>
            </a:r>
            <a:r>
              <a:rPr lang="en" sz="1600">
                <a:solidFill>
                  <a:srgbClr val="000000"/>
                </a:solidFill>
              </a:rPr>
              <a:t>Imbalanced data set such as this will reduce inaccurate Results.  Since this data set is biased towards delinquency 1, there will also be a bias in any model is built on this data.  When tested, the model will reflect the bias and provide a very high score for fitting.</a:t>
            </a:r>
            <a:endParaRPr sz="1600">
              <a:solidFill>
                <a:srgbClr val="000000"/>
              </a:solidFill>
            </a:endParaRPr>
          </a:p>
          <a:p>
            <a:pPr indent="0" lvl="0" marL="0" rtl="0" algn="l">
              <a:spcBef>
                <a:spcPts val="1200"/>
              </a:spcBef>
              <a:spcAft>
                <a:spcPts val="0"/>
              </a:spcAft>
              <a:buNone/>
            </a:pPr>
            <a:r>
              <a:rPr lang="en" sz="1600">
                <a:solidFill>
                  <a:srgbClr val="000000"/>
                </a:solidFill>
              </a:rPr>
              <a:t>Note- If the trained model is tested off a </a:t>
            </a:r>
            <a:r>
              <a:rPr i="1" lang="en" sz="1600">
                <a:solidFill>
                  <a:srgbClr val="000000"/>
                </a:solidFill>
              </a:rPr>
              <a:t>m-n</a:t>
            </a:r>
            <a:r>
              <a:rPr lang="en" sz="1600">
                <a:solidFill>
                  <a:srgbClr val="000000"/>
                </a:solidFill>
              </a:rPr>
              <a:t> split of the imbalanced data, the fit is not going to be either a very poor or a very good fit. The </a:t>
            </a:r>
            <a:r>
              <a:rPr i="1" lang="en" sz="1600">
                <a:solidFill>
                  <a:srgbClr val="000000"/>
                </a:solidFill>
              </a:rPr>
              <a:t>y_test</a:t>
            </a:r>
            <a:r>
              <a:rPr lang="en" sz="1600">
                <a:solidFill>
                  <a:srgbClr val="000000"/>
                </a:solidFill>
              </a:rPr>
              <a:t> on splitting the imbalanced dataset will also be imbalanced. So the predictions and the consequent regression score will not be very poor or very good. </a:t>
            </a:r>
            <a:endParaRPr sz="1600">
              <a:solidFill>
                <a:srgbClr val="000000"/>
              </a:solidFill>
            </a:endParaRPr>
          </a:p>
          <a:p>
            <a:pPr indent="0" lvl="0" marL="0" rtl="0" algn="l">
              <a:spcBef>
                <a:spcPts val="1200"/>
              </a:spcBef>
              <a:spcAft>
                <a:spcPts val="1200"/>
              </a:spcAft>
              <a:buNone/>
            </a:pPr>
            <a:r>
              <a:rPr lang="en" sz="1600">
                <a:solidFill>
                  <a:srgbClr val="000000"/>
                </a:solidFill>
              </a:rPr>
              <a:t>When this trained model is tested against a balanced data set, the results are going to be wildly good or wildly bad.</a:t>
            </a:r>
            <a:endParaRPr sz="15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nvSpPr>
        <p:spPr>
          <a:xfrm>
            <a:off x="-212100" y="98752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Dataset 2</a:t>
            </a:r>
            <a:endParaRPr/>
          </a:p>
        </p:txBody>
      </p:sp>
      <p:pic>
        <p:nvPicPr>
          <p:cNvPr id="316" name="Google Shape;316;p52"/>
          <p:cNvPicPr preferRelativeResize="0"/>
          <p:nvPr/>
        </p:nvPicPr>
        <p:blipFill>
          <a:blip r:embed="rId3">
            <a:alphaModFix/>
          </a:blip>
          <a:stretch>
            <a:fillRect/>
          </a:stretch>
        </p:blipFill>
        <p:spPr>
          <a:xfrm>
            <a:off x="1248275" y="744725"/>
            <a:ext cx="7076082" cy="345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nvSpPr>
        <p:spPr>
          <a:xfrm>
            <a:off x="0" y="441875"/>
            <a:ext cx="8608200" cy="4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endParaRPr sz="1600"/>
          </a:p>
          <a:p>
            <a:pPr indent="0" lvl="0" marL="457200" rtl="0" algn="l">
              <a:spcBef>
                <a:spcPts val="0"/>
              </a:spcBef>
              <a:spcAft>
                <a:spcPts val="0"/>
              </a:spcAft>
              <a:buNone/>
            </a:pPr>
            <a:r>
              <a:rPr lang="en" sz="1500"/>
              <a:t>Credit data in credit_risk_small_data_0.02.csv has good separations un- der t-SNE /UMAP (you may need to use minmax normalization)</a:t>
            </a:r>
            <a:br>
              <a:rPr lang="en" sz="1500"/>
            </a:br>
            <a:r>
              <a:rPr lang="en" sz="1500"/>
              <a:t>								 									</a:t>
            </a:r>
            <a:br>
              <a:rPr lang="en" sz="1500"/>
            </a:br>
            <a:r>
              <a:rPr lang="en" sz="1500"/>
              <a:t>		–  Partition data as 80% training and 20% test.					 				</a:t>
            </a:r>
            <a:br>
              <a:rPr lang="en" sz="1500"/>
            </a:br>
            <a:r>
              <a:rPr lang="en" sz="1500"/>
              <a:t>		–  Do t-SNE/UMAP for the training data.</a:t>
            </a:r>
            <a:br>
              <a:rPr lang="en" sz="1500"/>
            </a:br>
            <a:r>
              <a:rPr lang="en" sz="1500"/>
              <a:t> 			</a:t>
            </a:r>
            <a:br>
              <a:rPr lang="en" sz="1500"/>
            </a:br>
            <a:r>
              <a:rPr lang="en" sz="1500"/>
              <a:t>		–  Project the test data to the t-SNE/UMAP subspaces so that can you do credit risk prediction in the subspace </a:t>
            </a:r>
            <a:br>
              <a:rPr lang="en" sz="1500"/>
            </a:br>
            <a:r>
              <a:rPr lang="en" sz="1500"/>
              <a:t> 								</a:t>
            </a:r>
            <a:endParaRPr sz="1500"/>
          </a:p>
          <a:p>
            <a:pPr indent="0" lvl="0" marL="0" rtl="0" algn="l">
              <a:lnSpc>
                <a:spcPct val="115000"/>
              </a:lnSpc>
              <a:spcBef>
                <a:spcPts val="1300"/>
              </a:spcBef>
              <a:spcAft>
                <a:spcPts val="0"/>
              </a:spcAft>
              <a:buNone/>
            </a:pPr>
            <a:r>
              <a:rPr lang="en" sz="1500"/>
              <a:t>							 						</a:t>
            </a:r>
            <a:endParaRPr sz="1500"/>
          </a:p>
          <a:p>
            <a:pPr indent="0" lvl="0" marL="0" rtl="0" algn="l">
              <a:lnSpc>
                <a:spcPct val="115000"/>
              </a:lnSpc>
              <a:spcBef>
                <a:spcPts val="1300"/>
              </a:spcBef>
              <a:spcAft>
                <a:spcPts val="0"/>
              </a:spcAft>
              <a:buNone/>
            </a:pPr>
            <a:r>
              <a:rPr lang="en" sz="1600"/>
              <a:t>					 				</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4"/>
          <p:cNvPicPr preferRelativeResize="0"/>
          <p:nvPr/>
        </p:nvPicPr>
        <p:blipFill>
          <a:blip r:embed="rId3">
            <a:alphaModFix/>
          </a:blip>
          <a:stretch>
            <a:fillRect/>
          </a:stretch>
        </p:blipFill>
        <p:spPr>
          <a:xfrm>
            <a:off x="1425025" y="152400"/>
            <a:ext cx="6846599" cy="4838702"/>
          </a:xfrm>
          <a:prstGeom prst="rect">
            <a:avLst/>
          </a:prstGeom>
          <a:noFill/>
          <a:ln>
            <a:noFill/>
          </a:ln>
        </p:spPr>
      </p:pic>
      <p:sp>
        <p:nvSpPr>
          <p:cNvPr id="327" name="Google Shape;327;p54"/>
          <p:cNvSpPr txBox="1"/>
          <p:nvPr/>
        </p:nvSpPr>
        <p:spPr>
          <a:xfrm>
            <a:off x="-229775" y="59867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Data Split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txBox="1"/>
          <p:nvPr/>
        </p:nvSpPr>
        <p:spPr>
          <a:xfrm>
            <a:off x="194425" y="40422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t-SNE</a:t>
            </a:r>
            <a:endParaRPr/>
          </a:p>
        </p:txBody>
      </p:sp>
      <p:pic>
        <p:nvPicPr>
          <p:cNvPr id="333" name="Google Shape;333;p55"/>
          <p:cNvPicPr preferRelativeResize="0"/>
          <p:nvPr/>
        </p:nvPicPr>
        <p:blipFill>
          <a:blip r:embed="rId3">
            <a:alphaModFix/>
          </a:blip>
          <a:stretch>
            <a:fillRect/>
          </a:stretch>
        </p:blipFill>
        <p:spPr>
          <a:xfrm>
            <a:off x="152400" y="956825"/>
            <a:ext cx="8839200" cy="24973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6"/>
          <p:cNvSpPr txBox="1"/>
          <p:nvPr/>
        </p:nvSpPr>
        <p:spPr>
          <a:xfrm>
            <a:off x="477225" y="1111250"/>
            <a:ext cx="8024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The reduce in dimensionality of the labels can be done by the unsupervised </a:t>
            </a:r>
            <a:r>
              <a:rPr b="1" lang="en" sz="1700"/>
              <a:t>k-Means</a:t>
            </a:r>
            <a:r>
              <a:rPr lang="en" sz="1700"/>
              <a:t> and finding the accurate number of clusters by using  kneeLocator</a:t>
            </a:r>
            <a:endParaRPr sz="1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7"/>
          <p:cNvPicPr preferRelativeResize="0"/>
          <p:nvPr/>
        </p:nvPicPr>
        <p:blipFill>
          <a:blip r:embed="rId3">
            <a:alphaModFix/>
          </a:blip>
          <a:stretch>
            <a:fillRect/>
          </a:stretch>
        </p:blipFill>
        <p:spPr>
          <a:xfrm>
            <a:off x="1449627" y="863100"/>
            <a:ext cx="7534849" cy="4128000"/>
          </a:xfrm>
          <a:prstGeom prst="rect">
            <a:avLst/>
          </a:prstGeom>
          <a:noFill/>
          <a:ln>
            <a:noFill/>
          </a:ln>
        </p:spPr>
      </p:pic>
      <p:sp>
        <p:nvSpPr>
          <p:cNvPr id="344" name="Google Shape;344;p57"/>
          <p:cNvSpPr txBox="1"/>
          <p:nvPr/>
        </p:nvSpPr>
        <p:spPr>
          <a:xfrm>
            <a:off x="-159075" y="100520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k-Means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8"/>
          <p:cNvPicPr preferRelativeResize="0"/>
          <p:nvPr/>
        </p:nvPicPr>
        <p:blipFill>
          <a:blip r:embed="rId3">
            <a:alphaModFix/>
          </a:blip>
          <a:stretch>
            <a:fillRect/>
          </a:stretch>
        </p:blipFill>
        <p:spPr>
          <a:xfrm>
            <a:off x="152400" y="1057300"/>
            <a:ext cx="8839200" cy="3028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771025" y="452875"/>
            <a:ext cx="4060450" cy="3047724"/>
          </a:xfrm>
          <a:prstGeom prst="rect">
            <a:avLst/>
          </a:prstGeom>
          <a:noFill/>
          <a:ln>
            <a:noFill/>
          </a:ln>
        </p:spPr>
      </p:pic>
      <p:pic>
        <p:nvPicPr>
          <p:cNvPr id="355" name="Google Shape;355;p59"/>
          <p:cNvPicPr preferRelativeResize="0"/>
          <p:nvPr/>
        </p:nvPicPr>
        <p:blipFill>
          <a:blip r:embed="rId4">
            <a:alphaModFix/>
          </a:blip>
          <a:stretch>
            <a:fillRect/>
          </a:stretch>
        </p:blipFill>
        <p:spPr>
          <a:xfrm>
            <a:off x="512575" y="3841576"/>
            <a:ext cx="7827075" cy="10200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0"/>
          <p:cNvPicPr preferRelativeResize="0"/>
          <p:nvPr/>
        </p:nvPicPr>
        <p:blipFill>
          <a:blip r:embed="rId3">
            <a:alphaModFix/>
          </a:blip>
          <a:stretch>
            <a:fillRect/>
          </a:stretch>
        </p:blipFill>
        <p:spPr>
          <a:xfrm>
            <a:off x="152400" y="983125"/>
            <a:ext cx="8839199" cy="1765486"/>
          </a:xfrm>
          <a:prstGeom prst="rect">
            <a:avLst/>
          </a:prstGeom>
          <a:noFill/>
          <a:ln>
            <a:noFill/>
          </a:ln>
        </p:spPr>
      </p:pic>
      <p:sp>
        <p:nvSpPr>
          <p:cNvPr id="361" name="Google Shape;361;p60"/>
          <p:cNvSpPr txBox="1"/>
          <p:nvPr/>
        </p:nvSpPr>
        <p:spPr>
          <a:xfrm>
            <a:off x="346825" y="450575"/>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t-SNE and DBSCAN</a:t>
            </a:r>
            <a:endParaRPr/>
          </a:p>
        </p:txBody>
      </p:sp>
      <p:pic>
        <p:nvPicPr>
          <p:cNvPr id="362" name="Google Shape;362;p60"/>
          <p:cNvPicPr preferRelativeResize="0"/>
          <p:nvPr/>
        </p:nvPicPr>
        <p:blipFill>
          <a:blip r:embed="rId4">
            <a:alphaModFix/>
          </a:blip>
          <a:stretch>
            <a:fillRect/>
          </a:stretch>
        </p:blipFill>
        <p:spPr>
          <a:xfrm>
            <a:off x="2273725" y="2865661"/>
            <a:ext cx="3209120" cy="20900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Hierarchical learning in P2P leading</a:t>
            </a:r>
            <a:endParaRPr/>
          </a:p>
        </p:txBody>
      </p:sp>
      <p:sp>
        <p:nvSpPr>
          <p:cNvPr id="368" name="Google Shape;368;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 their dataset: Loan.csv so that it will be ready for credit risk prediction (You may need to remove some features)</a:t>
            </a:r>
            <a:endParaRPr/>
          </a:p>
          <a:p>
            <a:pPr indent="0" lvl="0" marL="457200" rtl="0" algn="l">
              <a:spcBef>
                <a:spcPts val="1200"/>
              </a:spcBef>
              <a:spcAft>
                <a:spcPts val="1200"/>
              </a:spcAft>
              <a:buNone/>
            </a:pPr>
            <a:r>
              <a:rPr lang="en"/>
              <a:t>• Apply hierarchical learning to the cleaned dataset and compare its per formance with that in paper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idx="1" type="body"/>
          </p:nvPr>
        </p:nvSpPr>
        <p:spPr>
          <a:xfrm>
            <a:off x="727650" y="1265825"/>
            <a:ext cx="7686000" cy="32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Can you find a method to detect their built-in difference even before running a learning machine?</a:t>
            </a:r>
            <a:endParaRPr b="1" sz="1600">
              <a:solidFill>
                <a:srgbClr val="000000"/>
              </a:solidFill>
            </a:endParaRPr>
          </a:p>
          <a:p>
            <a:pPr indent="0" lvl="0" marL="0" rtl="0" algn="l">
              <a:spcBef>
                <a:spcPts val="1200"/>
              </a:spcBef>
              <a:spcAft>
                <a:spcPts val="1200"/>
              </a:spcAft>
              <a:buNone/>
            </a:pPr>
            <a:r>
              <a:rPr lang="en" sz="1600">
                <a:solidFill>
                  <a:srgbClr val="000000"/>
                </a:solidFill>
              </a:rPr>
              <a:t>Dividing the number of individual labels  with the </a:t>
            </a:r>
            <a:r>
              <a:rPr lang="en" sz="1600">
                <a:solidFill>
                  <a:srgbClr val="000000"/>
                </a:solidFill>
              </a:rPr>
              <a:t>length</a:t>
            </a:r>
            <a:r>
              <a:rPr lang="en" sz="1600">
                <a:solidFill>
                  <a:srgbClr val="000000"/>
                </a:solidFill>
              </a:rPr>
              <a:t> of the class will give the percentage of the labels,</a:t>
            </a:r>
            <a:endParaRPr sz="16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nvSpPr>
        <p:spPr>
          <a:xfrm>
            <a:off x="141400" y="459575"/>
            <a:ext cx="19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Clean their dataset</a:t>
            </a:r>
            <a:endParaRPr b="1"/>
          </a:p>
        </p:txBody>
      </p:sp>
      <p:sp>
        <p:nvSpPr>
          <p:cNvPr id="374" name="Google Shape;374;p62"/>
          <p:cNvSpPr txBox="1"/>
          <p:nvPr/>
        </p:nvSpPr>
        <p:spPr>
          <a:xfrm>
            <a:off x="212350" y="973050"/>
            <a:ext cx="2474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Cleaned according to the instructions provided.</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Main intention was to make sure that my target and the one in the paper matched, so that the performance can be compared accurately</a:t>
            </a:r>
            <a:endParaRPr>
              <a:latin typeface="Lato"/>
              <a:ea typeface="Lato"/>
              <a:cs typeface="Lato"/>
              <a:sym typeface="Lato"/>
            </a:endParaRPr>
          </a:p>
        </p:txBody>
      </p:sp>
      <p:pic>
        <p:nvPicPr>
          <p:cNvPr id="375" name="Google Shape;375;p62"/>
          <p:cNvPicPr preferRelativeResize="0"/>
          <p:nvPr/>
        </p:nvPicPr>
        <p:blipFill>
          <a:blip r:embed="rId3">
            <a:alphaModFix/>
          </a:blip>
          <a:stretch>
            <a:fillRect/>
          </a:stretch>
        </p:blipFill>
        <p:spPr>
          <a:xfrm>
            <a:off x="2687050" y="778600"/>
            <a:ext cx="6344225" cy="30401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nvSpPr>
        <p:spPr>
          <a:xfrm>
            <a:off x="141400" y="212125"/>
            <a:ext cx="56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Separate the data and the label</a:t>
            </a:r>
            <a:endParaRPr b="1"/>
          </a:p>
        </p:txBody>
      </p:sp>
      <p:pic>
        <p:nvPicPr>
          <p:cNvPr id="381" name="Google Shape;381;p63"/>
          <p:cNvPicPr preferRelativeResize="0"/>
          <p:nvPr/>
        </p:nvPicPr>
        <p:blipFill>
          <a:blip r:embed="rId3">
            <a:alphaModFix/>
          </a:blip>
          <a:stretch>
            <a:fillRect/>
          </a:stretch>
        </p:blipFill>
        <p:spPr>
          <a:xfrm>
            <a:off x="141400" y="777712"/>
            <a:ext cx="6203299" cy="3588075"/>
          </a:xfrm>
          <a:prstGeom prst="rect">
            <a:avLst/>
          </a:prstGeom>
          <a:noFill/>
          <a:ln>
            <a:noFill/>
          </a:ln>
        </p:spPr>
      </p:pic>
      <p:pic>
        <p:nvPicPr>
          <p:cNvPr id="382" name="Google Shape;382;p63"/>
          <p:cNvPicPr preferRelativeResize="0"/>
          <p:nvPr/>
        </p:nvPicPr>
        <p:blipFill>
          <a:blip r:embed="rId4">
            <a:alphaModFix/>
          </a:blip>
          <a:stretch>
            <a:fillRect/>
          </a:stretch>
        </p:blipFill>
        <p:spPr>
          <a:xfrm>
            <a:off x="6569650" y="480250"/>
            <a:ext cx="1808700" cy="4063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nvSpPr>
        <p:spPr>
          <a:xfrm>
            <a:off x="152400" y="636350"/>
            <a:ext cx="28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Normalize the data, 80/20 split </a:t>
            </a:r>
            <a:endParaRPr b="1"/>
          </a:p>
        </p:txBody>
      </p:sp>
      <p:pic>
        <p:nvPicPr>
          <p:cNvPr id="388" name="Google Shape;388;p64"/>
          <p:cNvPicPr preferRelativeResize="0"/>
          <p:nvPr/>
        </p:nvPicPr>
        <p:blipFill>
          <a:blip r:embed="rId3">
            <a:alphaModFix/>
          </a:blip>
          <a:stretch>
            <a:fillRect/>
          </a:stretch>
        </p:blipFill>
        <p:spPr>
          <a:xfrm>
            <a:off x="152400" y="1188950"/>
            <a:ext cx="8839199" cy="153008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nvSpPr>
        <p:spPr>
          <a:xfrm>
            <a:off x="141400" y="212125"/>
            <a:ext cx="56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Setup the DNN and the train the model</a:t>
            </a:r>
            <a:endParaRPr b="1"/>
          </a:p>
        </p:txBody>
      </p:sp>
      <p:pic>
        <p:nvPicPr>
          <p:cNvPr id="394" name="Google Shape;394;p65"/>
          <p:cNvPicPr preferRelativeResize="0"/>
          <p:nvPr/>
        </p:nvPicPr>
        <p:blipFill>
          <a:blip r:embed="rId3">
            <a:alphaModFix/>
          </a:blip>
          <a:stretch>
            <a:fillRect/>
          </a:stretch>
        </p:blipFill>
        <p:spPr>
          <a:xfrm>
            <a:off x="152400" y="835425"/>
            <a:ext cx="8839199" cy="1012212"/>
          </a:xfrm>
          <a:prstGeom prst="rect">
            <a:avLst/>
          </a:prstGeom>
          <a:noFill/>
          <a:ln>
            <a:noFill/>
          </a:ln>
        </p:spPr>
      </p:pic>
      <p:sp>
        <p:nvSpPr>
          <p:cNvPr id="395" name="Google Shape;395;p65"/>
          <p:cNvSpPr txBox="1"/>
          <p:nvPr/>
        </p:nvSpPr>
        <p:spPr>
          <a:xfrm>
            <a:off x="276125" y="2070725"/>
            <a:ext cx="56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Make the Prediction</a:t>
            </a:r>
            <a:endParaRPr b="1"/>
          </a:p>
        </p:txBody>
      </p:sp>
      <p:pic>
        <p:nvPicPr>
          <p:cNvPr id="396" name="Google Shape;396;p65"/>
          <p:cNvPicPr preferRelativeResize="0"/>
          <p:nvPr/>
        </p:nvPicPr>
        <p:blipFill>
          <a:blip r:embed="rId4">
            <a:alphaModFix/>
          </a:blip>
          <a:stretch>
            <a:fillRect/>
          </a:stretch>
        </p:blipFill>
        <p:spPr>
          <a:xfrm>
            <a:off x="152400" y="2623325"/>
            <a:ext cx="8839200" cy="72876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nvSpPr>
        <p:spPr>
          <a:xfrm>
            <a:off x="141400" y="212125"/>
            <a:ext cx="56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Accuracy</a:t>
            </a:r>
            <a:endParaRPr b="1"/>
          </a:p>
        </p:txBody>
      </p:sp>
      <p:pic>
        <p:nvPicPr>
          <p:cNvPr id="402" name="Google Shape;402;p66"/>
          <p:cNvPicPr preferRelativeResize="0"/>
          <p:nvPr/>
        </p:nvPicPr>
        <p:blipFill>
          <a:blip r:embed="rId3">
            <a:alphaModFix/>
          </a:blip>
          <a:stretch>
            <a:fillRect/>
          </a:stretch>
        </p:blipFill>
        <p:spPr>
          <a:xfrm>
            <a:off x="152400" y="764725"/>
            <a:ext cx="8839198" cy="1129159"/>
          </a:xfrm>
          <a:prstGeom prst="rect">
            <a:avLst/>
          </a:prstGeom>
          <a:noFill/>
          <a:ln>
            <a:noFill/>
          </a:ln>
        </p:spPr>
      </p:pic>
      <p:sp>
        <p:nvSpPr>
          <p:cNvPr id="403" name="Google Shape;403;p66"/>
          <p:cNvSpPr txBox="1"/>
          <p:nvPr/>
        </p:nvSpPr>
        <p:spPr>
          <a:xfrm>
            <a:off x="2121275" y="1962850"/>
            <a:ext cx="53100" cy="3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04" name="Google Shape;404;p66"/>
          <p:cNvSpPr txBox="1"/>
          <p:nvPr/>
        </p:nvSpPr>
        <p:spPr>
          <a:xfrm>
            <a:off x="152400" y="2546150"/>
            <a:ext cx="85971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Analysis</a:t>
            </a:r>
            <a:endParaRPr b="1" sz="18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model </a:t>
            </a:r>
            <a:r>
              <a:rPr lang="en">
                <a:latin typeface="Lato"/>
                <a:ea typeface="Lato"/>
                <a:cs typeface="Lato"/>
                <a:sym typeface="Lato"/>
              </a:rPr>
              <a:t>shown in the paper has an accuracy of </a:t>
            </a:r>
            <a:r>
              <a:rPr b="1" lang="en" sz="1600">
                <a:latin typeface="Lato"/>
                <a:ea typeface="Lato"/>
                <a:cs typeface="Lato"/>
                <a:sym typeface="Lato"/>
              </a:rPr>
              <a:t>75.8%</a:t>
            </a:r>
            <a:endParaRPr b="1" sz="16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model that i have built has an accuracy of 73.97% ~ </a:t>
            </a:r>
            <a:r>
              <a:rPr b="1" lang="en" sz="1700">
                <a:latin typeface="Lato"/>
                <a:ea typeface="Lato"/>
                <a:cs typeface="Lato"/>
                <a:sym typeface="Lato"/>
              </a:rPr>
              <a:t>74%</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So the model in the paper performed better</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Endowment analytics (200 points)</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Dimension reduction analysis</a:t>
            </a:r>
            <a:endParaRPr/>
          </a:p>
          <a:p>
            <a:pPr indent="0" lvl="0" marL="0" rtl="0" algn="l">
              <a:spcBef>
                <a:spcPts val="1200"/>
              </a:spcBef>
              <a:spcAft>
                <a:spcPts val="1200"/>
              </a:spcAft>
              <a:buNone/>
            </a:pPr>
            <a:r>
              <a:rPr lang="en"/>
              <a:t>• Do PCA, SPCA, t-SNE, LLE analysis for two datasets to generate biplots as follows and interpret its meaning and outliers (Note: you don’t need to use the label info when doing such analysis; The twitter names or inits are good for you to label 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nvSpPr>
        <p:spPr>
          <a:xfrm>
            <a:off x="0" y="7777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After book keeping and cleaning the data</a:t>
            </a:r>
            <a:endParaRPr sz="1100"/>
          </a:p>
        </p:txBody>
      </p:sp>
      <p:pic>
        <p:nvPicPr>
          <p:cNvPr id="416" name="Google Shape;416;p68"/>
          <p:cNvPicPr preferRelativeResize="0"/>
          <p:nvPr/>
        </p:nvPicPr>
        <p:blipFill>
          <a:blip r:embed="rId3">
            <a:alphaModFix/>
          </a:blip>
          <a:stretch>
            <a:fillRect/>
          </a:stretch>
        </p:blipFill>
        <p:spPr>
          <a:xfrm>
            <a:off x="1208038" y="1131725"/>
            <a:ext cx="6727917" cy="3706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PCA subspace</a:t>
            </a:r>
            <a:endParaRPr sz="1700"/>
          </a:p>
        </p:txBody>
      </p:sp>
      <p:pic>
        <p:nvPicPr>
          <p:cNvPr id="422" name="Google Shape;422;p69"/>
          <p:cNvPicPr preferRelativeResize="0"/>
          <p:nvPr/>
        </p:nvPicPr>
        <p:blipFill>
          <a:blip r:embed="rId3">
            <a:alphaModFix/>
          </a:blip>
          <a:stretch>
            <a:fillRect/>
          </a:stretch>
        </p:blipFill>
        <p:spPr>
          <a:xfrm>
            <a:off x="152400" y="848025"/>
            <a:ext cx="8839202" cy="344745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nvSpPr>
        <p:spPr>
          <a:xfrm>
            <a:off x="0" y="0"/>
            <a:ext cx="95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Biplot</a:t>
            </a:r>
            <a:endParaRPr sz="1600"/>
          </a:p>
        </p:txBody>
      </p:sp>
      <p:pic>
        <p:nvPicPr>
          <p:cNvPr id="428" name="Google Shape;428;p70"/>
          <p:cNvPicPr preferRelativeResize="0"/>
          <p:nvPr/>
        </p:nvPicPr>
        <p:blipFill>
          <a:blip r:embed="rId3">
            <a:alphaModFix/>
          </a:blip>
          <a:stretch>
            <a:fillRect/>
          </a:stretch>
        </p:blipFill>
        <p:spPr>
          <a:xfrm>
            <a:off x="152400" y="619050"/>
            <a:ext cx="8839201" cy="3905409"/>
          </a:xfrm>
          <a:prstGeom prst="rect">
            <a:avLst/>
          </a:prstGeom>
          <a:noFill/>
          <a:ln>
            <a:noFill/>
          </a:ln>
        </p:spPr>
      </p:pic>
      <p:sp>
        <p:nvSpPr>
          <p:cNvPr id="429" name="Google Shape;429;p70"/>
          <p:cNvSpPr txBox="1"/>
          <p:nvPr/>
        </p:nvSpPr>
        <p:spPr>
          <a:xfrm>
            <a:off x="389100" y="4490425"/>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Init used as label</a:t>
            </a:r>
            <a:endParaRPr>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nvSpPr>
        <p:spPr>
          <a:xfrm>
            <a:off x="265125" y="1463550"/>
            <a:ext cx="8378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Visualize the two datasets data similar to the following plot (label data via their money usage) via PCA, SPCA, t-SNE, LLE analysis for two datasets</a:t>
            </a:r>
            <a:endParaRPr sz="1500"/>
          </a:p>
          <a:p>
            <a:pPr indent="0" lvl="0" marL="0" rtl="0" algn="l">
              <a:spcBef>
                <a:spcPts val="0"/>
              </a:spcBef>
              <a:spcAft>
                <a:spcPts val="0"/>
              </a:spcAft>
              <a:buNone/>
            </a:pPr>
            <a:r>
              <a:rPr lang="en" sz="1500"/>
              <a:t>– Diamond: poorly used; square: fairly used; dot: well-used – </a:t>
            </a:r>
            <a:endParaRPr sz="1500"/>
          </a:p>
          <a:p>
            <a:pPr indent="0" lvl="0" marL="0" rtl="0" algn="l">
              <a:spcBef>
                <a:spcPts val="0"/>
              </a:spcBef>
              <a:spcAft>
                <a:spcPts val="0"/>
              </a:spcAft>
              <a:buNone/>
            </a:pPr>
            <a:r>
              <a:rPr lang="en" sz="1500"/>
              <a:t>Green: public school, red: private school</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1" type="body"/>
          </p:nvPr>
        </p:nvSpPr>
        <p:spPr>
          <a:xfrm>
            <a:off x="729450" y="1379575"/>
            <a:ext cx="7737300" cy="296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t>Compare the performance of deep learning models for two datasets</a:t>
            </a:r>
            <a:endParaRPr b="1" sz="2100"/>
          </a:p>
          <a:p>
            <a:pPr indent="0" lvl="0" marL="0" rtl="0" algn="l">
              <a:spcBef>
                <a:spcPts val="1200"/>
              </a:spcBef>
              <a:spcAft>
                <a:spcPts val="1200"/>
              </a:spcAft>
              <a:buNone/>
            </a:pPr>
            <a:r>
              <a:rPr lang="en" sz="1800"/>
              <a:t>– run an LSTM model for the two datasets and explain their performance (extra credits)</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72"/>
          <p:cNvPicPr preferRelativeResize="0"/>
          <p:nvPr/>
        </p:nvPicPr>
        <p:blipFill>
          <a:blip r:embed="rId3">
            <a:alphaModFix/>
          </a:blip>
          <a:stretch>
            <a:fillRect/>
          </a:stretch>
        </p:blipFill>
        <p:spPr>
          <a:xfrm>
            <a:off x="152400" y="344313"/>
            <a:ext cx="8839200" cy="4454863"/>
          </a:xfrm>
          <a:prstGeom prst="rect">
            <a:avLst/>
          </a:prstGeom>
          <a:noFill/>
          <a:ln>
            <a:noFill/>
          </a:ln>
        </p:spPr>
      </p:pic>
      <p:sp>
        <p:nvSpPr>
          <p:cNvPr id="440" name="Google Shape;440;p72"/>
          <p:cNvSpPr txBox="1"/>
          <p:nvPr/>
        </p:nvSpPr>
        <p:spPr>
          <a:xfrm>
            <a:off x="389100" y="4490425"/>
            <a:ext cx="29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Init used as label</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nvSpPr>
        <p:spPr>
          <a:xfrm>
            <a:off x="583525" y="671675"/>
            <a:ext cx="8112900" cy="3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500"/>
              <a:t>Write an algorithm to find the 5 nearest neighbors (peers) in the </a:t>
            </a:r>
            <a:endParaRPr sz="1500"/>
          </a:p>
          <a:p>
            <a:pPr indent="457200" lvl="0" marL="0" rtl="0" algn="l">
              <a:lnSpc>
                <a:spcPct val="115000"/>
              </a:lnSpc>
              <a:spcBef>
                <a:spcPts val="1300"/>
              </a:spcBef>
              <a:spcAft>
                <a:spcPts val="0"/>
              </a:spcAft>
              <a:buNone/>
            </a:pPr>
            <a:r>
              <a:rPr lang="en" sz="1500"/>
              <a:t>PCA/SPCA/t- SNE/LLE space </a:t>
            </a:r>
            <a:endParaRPr sz="1500"/>
          </a:p>
          <a:p>
            <a:pPr indent="457200" lvl="0" marL="0" rtl="0" algn="l">
              <a:lnSpc>
                <a:spcPct val="115000"/>
              </a:lnSpc>
              <a:spcBef>
                <a:spcPts val="1300"/>
              </a:spcBef>
              <a:spcAft>
                <a:spcPts val="0"/>
              </a:spcAft>
              <a:buNone/>
            </a:pPr>
            <a:r>
              <a:rPr lang="en" sz="1500"/>
              <a:t>for each institution by using at least two components)</a:t>
            </a:r>
            <a:r>
              <a:rPr lang="en" sz="1600"/>
              <a:t>					</a:t>
            </a:r>
            <a:endParaRPr sz="1600"/>
          </a:p>
          <a:p>
            <a:pPr indent="0" lvl="0" marL="0" rtl="0" algn="l">
              <a:lnSpc>
                <a:spcPct val="115000"/>
              </a:lnSpc>
              <a:spcBef>
                <a:spcPts val="1300"/>
              </a:spcBef>
              <a:spcAft>
                <a:spcPts val="0"/>
              </a:spcAft>
              <a:buNone/>
            </a:pPr>
            <a:r>
              <a:rPr lang="en" sz="1500"/>
              <a:t>– Show the 5 neighbors (peers) of Fordham University, Michigan state, Yale, Smith college)</a:t>
            </a:r>
            <a:r>
              <a:rPr lang="en" sz="1600"/>
              <a:t>	</a:t>
            </a:r>
            <a:endParaRPr sz="1600"/>
          </a:p>
          <a:p>
            <a:pPr indent="0" lvl="0" marL="0" rtl="0" algn="l">
              <a:lnSpc>
                <a:spcPct val="115000"/>
              </a:lnSpc>
              <a:spcBef>
                <a:spcPts val="1300"/>
              </a:spcBef>
              <a:spcAft>
                <a:spcPts val="0"/>
              </a:spcAft>
              <a:buNone/>
            </a:pPr>
            <a:r>
              <a:rPr lang="en" sz="1500"/>
              <a:t>– If there is no 5 neighbors available, your algorithm should give an reason. </a:t>
            </a:r>
            <a:endParaRPr sz="1500"/>
          </a:p>
          <a:p>
            <a:pPr indent="0" lvl="0" marL="0" rtl="0" algn="l">
              <a:lnSpc>
                <a:spcPct val="115000"/>
              </a:lnSpc>
              <a:spcBef>
                <a:spcPts val="1300"/>
              </a:spcBef>
              <a:spcAft>
                <a:spcPts val="0"/>
              </a:spcAft>
              <a:buNone/>
            </a:pPr>
            <a:r>
              <a:rPr lang="en" sz="1600"/>
              <a:t>					</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endParaRPr sz="1600"/>
          </a:p>
          <a:p>
            <a:pPr indent="0" lvl="0" marL="0" rtl="0" algn="l">
              <a:spcBef>
                <a:spcPts val="0"/>
              </a:spcBef>
              <a:spcAft>
                <a:spcPts val="0"/>
              </a:spcAft>
              <a:buNone/>
            </a:pPr>
            <a:r>
              <a:rPr lang="en" sz="1600"/>
              <a:t>		</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nvSpPr>
        <p:spPr>
          <a:xfrm>
            <a:off x="141400" y="919150"/>
            <a:ext cx="192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Steps</a:t>
            </a:r>
            <a:endParaRPr b="1"/>
          </a:p>
        </p:txBody>
      </p:sp>
      <p:sp>
        <p:nvSpPr>
          <p:cNvPr id="451" name="Google Shape;451;p74"/>
          <p:cNvSpPr txBox="1"/>
          <p:nvPr/>
        </p:nvSpPr>
        <p:spPr>
          <a:xfrm>
            <a:off x="1325900" y="1232700"/>
            <a:ext cx="73353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Import the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Normalize the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Isolate the individual row for Fordham, Michigan State, yale and Smith College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Convert the data into the PCA subspace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Find the 5 nearest neighbors</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Using Nearest neighbors from sklearn</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algorithm='auto', </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leaf_size=30, </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n_neighbors=5, </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p=2</a:t>
            </a:r>
            <a:endParaRPr sz="1800">
              <a:latin typeface="Lato"/>
              <a:ea typeface="Lato"/>
              <a:cs typeface="Lato"/>
              <a:sym typeface="Lato"/>
            </a:endParaRPr>
          </a:p>
          <a:p>
            <a:pPr indent="-342900" lvl="2" marL="1371600" rtl="0" algn="l">
              <a:spcBef>
                <a:spcPts val="0"/>
              </a:spcBef>
              <a:spcAft>
                <a:spcPts val="0"/>
              </a:spcAft>
              <a:buSzPts val="1800"/>
              <a:buFont typeface="Lato"/>
              <a:buChar char="■"/>
            </a:pPr>
            <a:r>
              <a:rPr lang="en" sz="1800">
                <a:latin typeface="Lato"/>
                <a:ea typeface="Lato"/>
                <a:cs typeface="Lato"/>
                <a:sym typeface="Lato"/>
              </a:rPr>
              <a:t>radius=1.0,</a:t>
            </a:r>
            <a:endParaRPr sz="1800">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75"/>
          <p:cNvPicPr preferRelativeResize="0"/>
          <p:nvPr/>
        </p:nvPicPr>
        <p:blipFill>
          <a:blip r:embed="rId3">
            <a:alphaModFix/>
          </a:blip>
          <a:stretch>
            <a:fillRect/>
          </a:stretch>
        </p:blipFill>
        <p:spPr>
          <a:xfrm>
            <a:off x="152400" y="174375"/>
            <a:ext cx="8839199" cy="479473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76"/>
          <p:cNvPicPr preferRelativeResize="0"/>
          <p:nvPr/>
        </p:nvPicPr>
        <p:blipFill>
          <a:blip r:embed="rId3">
            <a:alphaModFix/>
          </a:blip>
          <a:stretch>
            <a:fillRect/>
          </a:stretch>
        </p:blipFill>
        <p:spPr>
          <a:xfrm>
            <a:off x="152400" y="894750"/>
            <a:ext cx="8839199" cy="1271150"/>
          </a:xfrm>
          <a:prstGeom prst="rect">
            <a:avLst/>
          </a:prstGeom>
          <a:noFill/>
          <a:ln>
            <a:noFill/>
          </a:ln>
        </p:spPr>
      </p:pic>
      <p:pic>
        <p:nvPicPr>
          <p:cNvPr id="462" name="Google Shape;462;p76"/>
          <p:cNvPicPr preferRelativeResize="0"/>
          <p:nvPr/>
        </p:nvPicPr>
        <p:blipFill>
          <a:blip r:embed="rId4">
            <a:alphaModFix/>
          </a:blip>
          <a:stretch>
            <a:fillRect/>
          </a:stretch>
        </p:blipFill>
        <p:spPr>
          <a:xfrm>
            <a:off x="152400" y="2954600"/>
            <a:ext cx="8839200" cy="12610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77"/>
          <p:cNvPicPr preferRelativeResize="0"/>
          <p:nvPr/>
        </p:nvPicPr>
        <p:blipFill>
          <a:blip r:embed="rId3">
            <a:alphaModFix/>
          </a:blip>
          <a:stretch>
            <a:fillRect/>
          </a:stretch>
        </p:blipFill>
        <p:spPr>
          <a:xfrm>
            <a:off x="152400" y="682650"/>
            <a:ext cx="8839202" cy="1240797"/>
          </a:xfrm>
          <a:prstGeom prst="rect">
            <a:avLst/>
          </a:prstGeom>
          <a:noFill/>
          <a:ln>
            <a:noFill/>
          </a:ln>
        </p:spPr>
      </p:pic>
      <p:pic>
        <p:nvPicPr>
          <p:cNvPr id="468" name="Google Shape;468;p77"/>
          <p:cNvPicPr preferRelativeResize="0"/>
          <p:nvPr/>
        </p:nvPicPr>
        <p:blipFill>
          <a:blip r:embed="rId4">
            <a:alphaModFix/>
          </a:blip>
          <a:stretch>
            <a:fillRect/>
          </a:stretch>
        </p:blipFill>
        <p:spPr>
          <a:xfrm>
            <a:off x="152400" y="2941922"/>
            <a:ext cx="8839201" cy="135076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nvSpPr>
        <p:spPr>
          <a:xfrm>
            <a:off x="742625" y="817050"/>
            <a:ext cx="7565100" cy="350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800">
                <a:latin typeface="Lato"/>
                <a:ea typeface="Lato"/>
                <a:cs typeface="Lato"/>
                <a:sym typeface="Lato"/>
              </a:rPr>
              <a:t>Apply hierarchical learning to the endowment data in endowments_2018_with_init.csv by doing 70% and 30% train/test partition (you need to write your train-</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ing and test daat as train.csv and test.csv)</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 Calculate the classification measures and d-index (Note you need to write a routine to calculate the multi-class d-index)</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 Apply hiearchical learning to the new test data: newData.csv and Calculate the classification measures and d-index</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 Draw your conclusion</a:t>
            </a:r>
            <a:endParaRPr sz="1800">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79"/>
          <p:cNvPicPr preferRelativeResize="0"/>
          <p:nvPr/>
        </p:nvPicPr>
        <p:blipFill>
          <a:blip r:embed="rId3">
            <a:alphaModFix/>
          </a:blip>
          <a:stretch>
            <a:fillRect/>
          </a:stretch>
        </p:blipFill>
        <p:spPr>
          <a:xfrm>
            <a:off x="152400" y="187750"/>
            <a:ext cx="8839202" cy="459521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80"/>
          <p:cNvPicPr preferRelativeResize="0"/>
          <p:nvPr/>
        </p:nvPicPr>
        <p:blipFill>
          <a:blip r:embed="rId3">
            <a:alphaModFix/>
          </a:blip>
          <a:stretch>
            <a:fillRect/>
          </a:stretch>
        </p:blipFill>
        <p:spPr>
          <a:xfrm>
            <a:off x="152400" y="912425"/>
            <a:ext cx="8839199" cy="231867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81"/>
          <p:cNvPicPr preferRelativeResize="0"/>
          <p:nvPr/>
        </p:nvPicPr>
        <p:blipFill>
          <a:blip r:embed="rId3">
            <a:alphaModFix/>
          </a:blip>
          <a:stretch>
            <a:fillRect/>
          </a:stretch>
        </p:blipFill>
        <p:spPr>
          <a:xfrm>
            <a:off x="152400" y="665000"/>
            <a:ext cx="8839200" cy="36272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729450" y="143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a:t>
            </a:r>
            <a:endParaRPr/>
          </a:p>
        </p:txBody>
      </p:sp>
      <p:sp>
        <p:nvSpPr>
          <p:cNvPr id="120" name="Google Shape;120;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Steps </a:t>
            </a:r>
            <a:endParaRPr/>
          </a:p>
          <a:p>
            <a:pPr indent="-311150" lvl="0" marL="457200" rtl="0" algn="l">
              <a:spcBef>
                <a:spcPts val="1200"/>
              </a:spcBef>
              <a:spcAft>
                <a:spcPts val="0"/>
              </a:spcAft>
              <a:buSzPts val="1300"/>
              <a:buChar char="●"/>
            </a:pPr>
            <a:r>
              <a:rPr lang="en"/>
              <a:t>Import the dataset(s)</a:t>
            </a:r>
            <a:endParaRPr/>
          </a:p>
          <a:p>
            <a:pPr indent="-311150" lvl="0" marL="457200" rtl="0" algn="l">
              <a:spcBef>
                <a:spcPts val="0"/>
              </a:spcBef>
              <a:spcAft>
                <a:spcPts val="0"/>
              </a:spcAft>
              <a:buSzPts val="1300"/>
              <a:buChar char="●"/>
            </a:pPr>
            <a:r>
              <a:rPr lang="en"/>
              <a:t>Normalize the </a:t>
            </a:r>
            <a:r>
              <a:rPr lang="en"/>
              <a:t>dataset</a:t>
            </a:r>
            <a:r>
              <a:rPr lang="en"/>
              <a:t> (in this case i used the MinMaxScaler)</a:t>
            </a:r>
            <a:endParaRPr/>
          </a:p>
          <a:p>
            <a:pPr indent="-311150" lvl="0" marL="457200" rtl="0" algn="l">
              <a:spcBef>
                <a:spcPts val="0"/>
              </a:spcBef>
              <a:spcAft>
                <a:spcPts val="0"/>
              </a:spcAft>
              <a:buSzPts val="1300"/>
              <a:buChar char="●"/>
            </a:pPr>
            <a:r>
              <a:rPr lang="en"/>
              <a:t>Deal with the data imbalance (I used SMOTE)</a:t>
            </a:r>
            <a:endParaRPr/>
          </a:p>
          <a:p>
            <a:pPr indent="-311150" lvl="0" marL="457200" rtl="0" algn="l">
              <a:spcBef>
                <a:spcPts val="0"/>
              </a:spcBef>
              <a:spcAft>
                <a:spcPts val="0"/>
              </a:spcAft>
              <a:buSzPts val="1300"/>
              <a:buChar char="●"/>
            </a:pPr>
            <a:r>
              <a:rPr lang="en"/>
              <a:t>Separate the label from the data</a:t>
            </a:r>
            <a:endParaRPr/>
          </a:p>
          <a:p>
            <a:pPr indent="-311150" lvl="0" marL="457200" rtl="0" algn="l">
              <a:spcBef>
                <a:spcPts val="0"/>
              </a:spcBef>
              <a:spcAft>
                <a:spcPts val="0"/>
              </a:spcAft>
              <a:buSzPts val="1300"/>
              <a:buChar char="●"/>
            </a:pPr>
            <a:r>
              <a:rPr lang="en"/>
              <a:t>Split the data (i split it in the 80-20 ratio)</a:t>
            </a:r>
            <a:endParaRPr/>
          </a:p>
          <a:p>
            <a:pPr indent="-311150" lvl="0" marL="457200" rtl="0" algn="l">
              <a:spcBef>
                <a:spcPts val="0"/>
              </a:spcBef>
              <a:spcAft>
                <a:spcPts val="0"/>
              </a:spcAft>
              <a:buSzPts val="1300"/>
              <a:buChar char="●"/>
            </a:pPr>
            <a:r>
              <a:rPr lang="en"/>
              <a:t>Convert the test data into the 3-D Format accepted by the LSTM</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2"/>
          <p:cNvSpPr txBox="1"/>
          <p:nvPr/>
        </p:nvSpPr>
        <p:spPr>
          <a:xfrm>
            <a:off x="904350" y="1851350"/>
            <a:ext cx="7335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Use Multiple Level Classification</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Since the model is relatively small, a better evaluation is done using repeated k fold cross validation</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Number of classes -1</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Number of labels = 3- poorly used, fairly used and well used</a:t>
            </a:r>
            <a:endParaRPr sz="1800">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83"/>
          <p:cNvPicPr preferRelativeResize="0"/>
          <p:nvPr/>
        </p:nvPicPr>
        <p:blipFill>
          <a:blip r:embed="rId3">
            <a:alphaModFix/>
          </a:blip>
          <a:stretch>
            <a:fillRect/>
          </a:stretch>
        </p:blipFill>
        <p:spPr>
          <a:xfrm>
            <a:off x="399800" y="562675"/>
            <a:ext cx="8344395" cy="32264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84"/>
          <p:cNvPicPr preferRelativeResize="0"/>
          <p:nvPr/>
        </p:nvPicPr>
        <p:blipFill>
          <a:blip r:embed="rId3">
            <a:alphaModFix/>
          </a:blip>
          <a:stretch>
            <a:fillRect/>
          </a:stretch>
        </p:blipFill>
        <p:spPr>
          <a:xfrm>
            <a:off x="152400" y="523575"/>
            <a:ext cx="8839200" cy="424281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nvSpPr>
        <p:spPr>
          <a:xfrm>
            <a:off x="159075" y="353525"/>
            <a:ext cx="86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Setting the parameters and </a:t>
            </a:r>
            <a:r>
              <a:rPr b="1" lang="en"/>
              <a:t>evaluate</a:t>
            </a:r>
            <a:r>
              <a:rPr b="1" lang="en"/>
              <a:t> the model </a:t>
            </a:r>
            <a:endParaRPr b="1"/>
          </a:p>
        </p:txBody>
      </p:sp>
      <p:pic>
        <p:nvPicPr>
          <p:cNvPr id="509" name="Google Shape;509;p85"/>
          <p:cNvPicPr preferRelativeResize="0"/>
          <p:nvPr/>
        </p:nvPicPr>
        <p:blipFill>
          <a:blip r:embed="rId3">
            <a:alphaModFix/>
          </a:blip>
          <a:stretch>
            <a:fillRect/>
          </a:stretch>
        </p:blipFill>
        <p:spPr>
          <a:xfrm>
            <a:off x="152400" y="1552625"/>
            <a:ext cx="8839200" cy="24396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nvSpPr>
        <p:spPr>
          <a:xfrm>
            <a:off x="159075" y="353525"/>
            <a:ext cx="137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Training data</a:t>
            </a:r>
            <a:endParaRPr b="1"/>
          </a:p>
        </p:txBody>
      </p:sp>
      <p:pic>
        <p:nvPicPr>
          <p:cNvPr id="515" name="Google Shape;515;p86"/>
          <p:cNvPicPr preferRelativeResize="0"/>
          <p:nvPr/>
        </p:nvPicPr>
        <p:blipFill>
          <a:blip r:embed="rId3">
            <a:alphaModFix/>
          </a:blip>
          <a:stretch>
            <a:fillRect/>
          </a:stretch>
        </p:blipFill>
        <p:spPr>
          <a:xfrm>
            <a:off x="1690275" y="152400"/>
            <a:ext cx="6555386" cy="483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87"/>
          <p:cNvPicPr preferRelativeResize="0"/>
          <p:nvPr/>
        </p:nvPicPr>
        <p:blipFill>
          <a:blip r:embed="rId3">
            <a:alphaModFix/>
          </a:blip>
          <a:stretch>
            <a:fillRect/>
          </a:stretch>
        </p:blipFill>
        <p:spPr>
          <a:xfrm>
            <a:off x="647300" y="152400"/>
            <a:ext cx="7095520" cy="4838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nvSpPr>
        <p:spPr>
          <a:xfrm>
            <a:off x="159075" y="353525"/>
            <a:ext cx="137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Test data</a:t>
            </a:r>
            <a:endParaRPr b="1"/>
          </a:p>
        </p:txBody>
      </p:sp>
      <p:pic>
        <p:nvPicPr>
          <p:cNvPr id="526" name="Google Shape;526;p88"/>
          <p:cNvPicPr preferRelativeResize="0"/>
          <p:nvPr/>
        </p:nvPicPr>
        <p:blipFill>
          <a:blip r:embed="rId3">
            <a:alphaModFix/>
          </a:blip>
          <a:stretch>
            <a:fillRect/>
          </a:stretch>
        </p:blipFill>
        <p:spPr>
          <a:xfrm>
            <a:off x="152400" y="1012175"/>
            <a:ext cx="8839200" cy="259424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nvSpPr>
        <p:spPr>
          <a:xfrm>
            <a:off x="159075" y="353525"/>
            <a:ext cx="247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Fit the model and make the prediction</a:t>
            </a:r>
            <a:endParaRPr b="1"/>
          </a:p>
        </p:txBody>
      </p:sp>
      <p:pic>
        <p:nvPicPr>
          <p:cNvPr id="532" name="Google Shape;532;p89"/>
          <p:cNvPicPr preferRelativeResize="0"/>
          <p:nvPr/>
        </p:nvPicPr>
        <p:blipFill>
          <a:blip r:embed="rId3">
            <a:alphaModFix/>
          </a:blip>
          <a:stretch>
            <a:fillRect/>
          </a:stretch>
        </p:blipFill>
        <p:spPr>
          <a:xfrm>
            <a:off x="-228875" y="1457350"/>
            <a:ext cx="7355477" cy="540850"/>
          </a:xfrm>
          <a:prstGeom prst="rect">
            <a:avLst/>
          </a:prstGeom>
          <a:noFill/>
          <a:ln>
            <a:noFill/>
          </a:ln>
        </p:spPr>
      </p:pic>
      <p:pic>
        <p:nvPicPr>
          <p:cNvPr id="533" name="Google Shape;533;p89"/>
          <p:cNvPicPr preferRelativeResize="0"/>
          <p:nvPr/>
        </p:nvPicPr>
        <p:blipFill>
          <a:blip r:embed="rId4">
            <a:alphaModFix/>
          </a:blip>
          <a:stretch>
            <a:fillRect/>
          </a:stretch>
        </p:blipFill>
        <p:spPr>
          <a:xfrm>
            <a:off x="6409352" y="0"/>
            <a:ext cx="827096" cy="5143501"/>
          </a:xfrm>
          <a:prstGeom prst="rect">
            <a:avLst/>
          </a:prstGeom>
          <a:noFill/>
          <a:ln>
            <a:noFill/>
          </a:ln>
        </p:spPr>
      </p:pic>
      <p:pic>
        <p:nvPicPr>
          <p:cNvPr id="534" name="Google Shape;534;p89"/>
          <p:cNvPicPr preferRelativeResize="0"/>
          <p:nvPr/>
        </p:nvPicPr>
        <p:blipFill>
          <a:blip r:embed="rId5">
            <a:alphaModFix/>
          </a:blip>
          <a:stretch>
            <a:fillRect/>
          </a:stretch>
        </p:blipFill>
        <p:spPr>
          <a:xfrm>
            <a:off x="7388848" y="152400"/>
            <a:ext cx="1242118" cy="4838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0"/>
          <p:cNvSpPr txBox="1"/>
          <p:nvPr/>
        </p:nvSpPr>
        <p:spPr>
          <a:xfrm>
            <a:off x="159075" y="353525"/>
            <a:ext cx="183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Evaluation </a:t>
            </a:r>
            <a:endParaRPr b="1"/>
          </a:p>
          <a:p>
            <a:pPr indent="0" lvl="0" marL="0" rtl="0" algn="ctr">
              <a:spcBef>
                <a:spcPts val="0"/>
              </a:spcBef>
              <a:spcAft>
                <a:spcPts val="0"/>
              </a:spcAft>
              <a:buNone/>
            </a:pPr>
            <a:r>
              <a:rPr b="1" lang="en"/>
              <a:t>Metrics</a:t>
            </a:r>
            <a:endParaRPr b="1"/>
          </a:p>
        </p:txBody>
      </p:sp>
      <p:pic>
        <p:nvPicPr>
          <p:cNvPr id="540" name="Google Shape;540;p90"/>
          <p:cNvPicPr preferRelativeResize="0"/>
          <p:nvPr/>
        </p:nvPicPr>
        <p:blipFill>
          <a:blip r:embed="rId3">
            <a:alphaModFix/>
          </a:blip>
          <a:stretch>
            <a:fillRect/>
          </a:stretch>
        </p:blipFill>
        <p:spPr>
          <a:xfrm>
            <a:off x="152400" y="1121525"/>
            <a:ext cx="8839202" cy="228070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1"/>
          <p:cNvSpPr txBox="1"/>
          <p:nvPr/>
        </p:nvSpPr>
        <p:spPr>
          <a:xfrm>
            <a:off x="618650" y="1449375"/>
            <a:ext cx="728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Apply hiearchical learning to the new test data: newData.csv and Calculate the classification measures and d-index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729450" y="1437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LSTM (contd.)</a:t>
            </a:r>
            <a:endParaRPr/>
          </a:p>
        </p:txBody>
      </p:sp>
      <p:sp>
        <p:nvSpPr>
          <p:cNvPr id="126" name="Google Shape;12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Steps </a:t>
            </a:r>
            <a:endParaRPr/>
          </a:p>
          <a:p>
            <a:pPr indent="-311150" lvl="0" marL="457200" rtl="0" algn="l">
              <a:spcBef>
                <a:spcPts val="1200"/>
              </a:spcBef>
              <a:spcAft>
                <a:spcPts val="0"/>
              </a:spcAft>
              <a:buSzPts val="1300"/>
              <a:buChar char="●"/>
            </a:pPr>
            <a:r>
              <a:rPr lang="en"/>
              <a:t>Create the LSTM model</a:t>
            </a:r>
            <a:endParaRPr/>
          </a:p>
          <a:p>
            <a:pPr indent="-311150" lvl="0" marL="457200" rtl="0" algn="l">
              <a:spcBef>
                <a:spcPts val="0"/>
              </a:spcBef>
              <a:spcAft>
                <a:spcPts val="0"/>
              </a:spcAft>
              <a:buSzPts val="1300"/>
              <a:buChar char="●"/>
            </a:pPr>
            <a:r>
              <a:rPr lang="en"/>
              <a:t>Compile the model</a:t>
            </a:r>
            <a:endParaRPr/>
          </a:p>
          <a:p>
            <a:pPr indent="-311150" lvl="0" marL="457200" rtl="0" algn="l">
              <a:spcBef>
                <a:spcPts val="0"/>
              </a:spcBef>
              <a:spcAft>
                <a:spcPts val="0"/>
              </a:spcAft>
              <a:buSzPts val="1300"/>
              <a:buChar char="●"/>
            </a:pPr>
            <a:r>
              <a:rPr lang="en"/>
              <a:t>Train </a:t>
            </a:r>
            <a:endParaRPr/>
          </a:p>
          <a:p>
            <a:pPr indent="-311150" lvl="0" marL="457200" rtl="0" algn="l">
              <a:spcBef>
                <a:spcPts val="0"/>
              </a:spcBef>
              <a:spcAft>
                <a:spcPts val="0"/>
              </a:spcAft>
              <a:buSzPts val="1300"/>
              <a:buChar char="●"/>
            </a:pPr>
            <a:r>
              <a:rPr lang="en"/>
              <a:t>Repeat the data conversion for the 3D LSTM format for the testing data</a:t>
            </a:r>
            <a:endParaRPr/>
          </a:p>
          <a:p>
            <a:pPr indent="-311150" lvl="0" marL="457200" rtl="0" algn="l">
              <a:spcBef>
                <a:spcPts val="0"/>
              </a:spcBef>
              <a:spcAft>
                <a:spcPts val="0"/>
              </a:spcAft>
              <a:buSzPts val="1300"/>
              <a:buChar char="●"/>
            </a:pPr>
            <a:r>
              <a:rPr lang="en"/>
              <a:t>Predict the label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92"/>
          <p:cNvPicPr preferRelativeResize="0"/>
          <p:nvPr/>
        </p:nvPicPr>
        <p:blipFill>
          <a:blip r:embed="rId3">
            <a:alphaModFix/>
          </a:blip>
          <a:stretch>
            <a:fillRect/>
          </a:stretch>
        </p:blipFill>
        <p:spPr>
          <a:xfrm>
            <a:off x="1071500" y="152400"/>
            <a:ext cx="6497683" cy="4838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93"/>
          <p:cNvPicPr preferRelativeResize="0"/>
          <p:nvPr/>
        </p:nvPicPr>
        <p:blipFill>
          <a:blip r:embed="rId3">
            <a:alphaModFix/>
          </a:blip>
          <a:stretch>
            <a:fillRect/>
          </a:stretch>
        </p:blipFill>
        <p:spPr>
          <a:xfrm>
            <a:off x="152400" y="1000800"/>
            <a:ext cx="8839200" cy="233666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94"/>
          <p:cNvPicPr preferRelativeResize="0"/>
          <p:nvPr/>
        </p:nvPicPr>
        <p:blipFill>
          <a:blip r:embed="rId3">
            <a:alphaModFix/>
          </a:blip>
          <a:stretch>
            <a:fillRect/>
          </a:stretch>
        </p:blipFill>
        <p:spPr>
          <a:xfrm>
            <a:off x="682675" y="152400"/>
            <a:ext cx="7212114" cy="48387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95"/>
          <p:cNvPicPr preferRelativeResize="0"/>
          <p:nvPr/>
        </p:nvPicPr>
        <p:blipFill>
          <a:blip r:embed="rId3">
            <a:alphaModFix/>
          </a:blip>
          <a:stretch>
            <a:fillRect/>
          </a:stretch>
        </p:blipFill>
        <p:spPr>
          <a:xfrm>
            <a:off x="152400" y="930125"/>
            <a:ext cx="8839202" cy="2398874"/>
          </a:xfrm>
          <a:prstGeom prst="rect">
            <a:avLst/>
          </a:prstGeom>
          <a:noFill/>
          <a:ln>
            <a:noFill/>
          </a:ln>
        </p:spPr>
      </p:pic>
      <p:sp>
        <p:nvSpPr>
          <p:cNvPr id="566" name="Google Shape;566;p95"/>
          <p:cNvSpPr txBox="1"/>
          <p:nvPr/>
        </p:nvSpPr>
        <p:spPr>
          <a:xfrm>
            <a:off x="371425" y="3535950"/>
            <a:ext cx="708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Number of classes -1</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Number of labels - 2- private and public</a:t>
            </a:r>
            <a:endParaRPr>
              <a:latin typeface="Lato"/>
              <a:ea typeface="Lato"/>
              <a:cs typeface="Lato"/>
              <a:sym typeface="La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96"/>
          <p:cNvPicPr preferRelativeResize="0"/>
          <p:nvPr/>
        </p:nvPicPr>
        <p:blipFill>
          <a:blip r:embed="rId3">
            <a:alphaModFix/>
          </a:blip>
          <a:stretch>
            <a:fillRect/>
          </a:stretch>
        </p:blipFill>
        <p:spPr>
          <a:xfrm>
            <a:off x="152400" y="930150"/>
            <a:ext cx="5668225" cy="1845775"/>
          </a:xfrm>
          <a:prstGeom prst="rect">
            <a:avLst/>
          </a:prstGeom>
          <a:noFill/>
          <a:ln>
            <a:noFill/>
          </a:ln>
        </p:spPr>
      </p:pic>
      <p:pic>
        <p:nvPicPr>
          <p:cNvPr id="572" name="Google Shape;572;p96"/>
          <p:cNvPicPr preferRelativeResize="0"/>
          <p:nvPr/>
        </p:nvPicPr>
        <p:blipFill>
          <a:blip r:embed="rId4">
            <a:alphaModFix/>
          </a:blip>
          <a:stretch>
            <a:fillRect/>
          </a:stretch>
        </p:blipFill>
        <p:spPr>
          <a:xfrm>
            <a:off x="6573975" y="152400"/>
            <a:ext cx="530380" cy="4838702"/>
          </a:xfrm>
          <a:prstGeom prst="rect">
            <a:avLst/>
          </a:prstGeom>
          <a:noFill/>
          <a:ln>
            <a:noFill/>
          </a:ln>
        </p:spPr>
      </p:pic>
      <p:pic>
        <p:nvPicPr>
          <p:cNvPr id="573" name="Google Shape;573;p96"/>
          <p:cNvPicPr preferRelativeResize="0"/>
          <p:nvPr/>
        </p:nvPicPr>
        <p:blipFill>
          <a:blip r:embed="rId5">
            <a:alphaModFix/>
          </a:blip>
          <a:stretch>
            <a:fillRect/>
          </a:stretch>
        </p:blipFill>
        <p:spPr>
          <a:xfrm>
            <a:off x="7380481" y="895350"/>
            <a:ext cx="590550" cy="3352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7"/>
          <p:cNvSpPr txBox="1"/>
          <p:nvPr/>
        </p:nvSpPr>
        <p:spPr>
          <a:xfrm>
            <a:off x="159075" y="353525"/>
            <a:ext cx="183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Evaluation </a:t>
            </a:r>
            <a:endParaRPr b="1"/>
          </a:p>
          <a:p>
            <a:pPr indent="0" lvl="0" marL="0" rtl="0" algn="ctr">
              <a:spcBef>
                <a:spcPts val="0"/>
              </a:spcBef>
              <a:spcAft>
                <a:spcPts val="0"/>
              </a:spcAft>
              <a:buNone/>
            </a:pPr>
            <a:r>
              <a:rPr b="1" lang="en"/>
              <a:t>Metrics</a:t>
            </a:r>
            <a:endParaRPr b="1"/>
          </a:p>
        </p:txBody>
      </p:sp>
      <p:pic>
        <p:nvPicPr>
          <p:cNvPr id="579" name="Google Shape;579;p97"/>
          <p:cNvPicPr preferRelativeResize="0"/>
          <p:nvPr/>
        </p:nvPicPr>
        <p:blipFill>
          <a:blip r:embed="rId3">
            <a:alphaModFix/>
          </a:blip>
          <a:stretch>
            <a:fillRect/>
          </a:stretch>
        </p:blipFill>
        <p:spPr>
          <a:xfrm>
            <a:off x="304800" y="1290525"/>
            <a:ext cx="8839200" cy="128121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8"/>
          <p:cNvSpPr txBox="1"/>
          <p:nvPr/>
        </p:nvSpPr>
        <p:spPr>
          <a:xfrm>
            <a:off x="159075" y="353525"/>
            <a:ext cx="183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Analysis</a:t>
            </a:r>
            <a:endParaRPr b="1"/>
          </a:p>
        </p:txBody>
      </p:sp>
      <p:sp>
        <p:nvSpPr>
          <p:cNvPr id="585" name="Google Shape;585;p98"/>
          <p:cNvSpPr txBox="1"/>
          <p:nvPr/>
        </p:nvSpPr>
        <p:spPr>
          <a:xfrm>
            <a:off x="671900" y="813975"/>
            <a:ext cx="788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accuracy of the first model run after the 70-30 split is 23%</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After splitting the training data of the above model 70-30 and applying hierarchical learning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this</a:t>
            </a:r>
            <a:r>
              <a:rPr lang="en">
                <a:latin typeface="Lato"/>
                <a:ea typeface="Lato"/>
                <a:cs typeface="Lato"/>
                <a:sym typeface="Lato"/>
              </a:rPr>
              <a:t> second model has an accuracy of 69%, which is 3 times the last case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So, the accuracy increased significantly</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1" type="body"/>
          </p:nvPr>
        </p:nvSpPr>
        <p:spPr>
          <a:xfrm>
            <a:off x="268075" y="1511900"/>
            <a:ext cx="8811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-1</a:t>
            </a:r>
            <a:endParaRPr/>
          </a:p>
        </p:txBody>
      </p:sp>
      <p:pic>
        <p:nvPicPr>
          <p:cNvPr id="132" name="Google Shape;132;p21"/>
          <p:cNvPicPr preferRelativeResize="0"/>
          <p:nvPr/>
        </p:nvPicPr>
        <p:blipFill>
          <a:blip r:embed="rId3">
            <a:alphaModFix/>
          </a:blip>
          <a:stretch>
            <a:fillRect/>
          </a:stretch>
        </p:blipFill>
        <p:spPr>
          <a:xfrm>
            <a:off x="1308150" y="1248275"/>
            <a:ext cx="7531051" cy="35699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